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Lst>
  <p:notesMasterIdLst>
    <p:notesMasterId r:id="rId13"/>
  </p:notesMasterIdLst>
  <p:sldIdLst>
    <p:sldId id="257" r:id="rId2"/>
    <p:sldId id="261" r:id="rId3"/>
    <p:sldId id="262" r:id="rId4"/>
    <p:sldId id="263" r:id="rId5"/>
    <p:sldId id="264" r:id="rId6"/>
    <p:sldId id="265" r:id="rId7"/>
    <p:sldId id="266" r:id="rId8"/>
    <p:sldId id="267" r:id="rId9"/>
    <p:sldId id="270" r:id="rId10"/>
    <p:sldId id="271"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6B"/>
    <a:srgbClr val="FFCC00"/>
    <a:srgbClr val="0033CC"/>
    <a:srgbClr val="FFCC66"/>
    <a:srgbClr val="FF6600"/>
    <a:srgbClr val="F8D22F"/>
    <a:srgbClr val="3399FF"/>
    <a:srgbClr val="0066CC"/>
    <a:srgbClr val="0066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17" autoAdjust="0"/>
    <p:restoredTop sz="81265" autoAdjust="0"/>
  </p:normalViewPr>
  <p:slideViewPr>
    <p:cSldViewPr snapToGrid="0">
      <p:cViewPr varScale="1">
        <p:scale>
          <a:sx n="54" d="100"/>
          <a:sy n="54" d="100"/>
        </p:scale>
        <p:origin x="84" y="7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custT="1"/>
      <dgm:spPr/>
      <dgm:t>
        <a:bodyPr anchor="ctr"/>
        <a:lstStyle/>
        <a:p>
          <a:pPr>
            <a:lnSpc>
              <a:spcPct val="100000"/>
            </a:lnSpc>
            <a:defRPr cap="all"/>
          </a:pPr>
          <a:r>
            <a:rPr lang="en-US" sz="2800" b="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6</a:t>
          </a:r>
          <a:r>
            <a:rPr lang="en-US" sz="2800" b="0" cap="none" spc="0" baseline="300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th</a:t>
          </a:r>
          <a:r>
            <a:rPr lang="en-US" sz="2800" b="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April 2020</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nchor="ctr"/>
        <a:lstStyle/>
        <a:p>
          <a:pPr>
            <a:lnSpc>
              <a:spcPct val="100000"/>
            </a:lnSpc>
            <a:defRPr cap="all"/>
          </a:pPr>
          <a:r>
            <a:rPr lang="en-US" sz="2800" b="0" kern="1200" cap="none" spc="0" dirty="0">
              <a:ln w="0"/>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Implementation in the Private sector</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custT="1"/>
      <dgm:spPr/>
      <dgm:t>
        <a:bodyPr anchor="ctr"/>
        <a:lstStyle/>
        <a:p>
          <a:pPr>
            <a:lnSpc>
              <a:spcPct val="100000"/>
            </a:lnSpc>
            <a:defRPr cap="all"/>
          </a:pPr>
          <a:r>
            <a:rPr lang="en-US" sz="2800" b="0" kern="1200" cap="none" spc="0">
              <a:ln w="0"/>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Recruitment industry lobbying to stop it</a:t>
          </a:r>
          <a:endParaRPr lang="en-US" sz="2800" b="0" kern="1200" cap="none" spc="0" dirty="0">
            <a:ln w="0"/>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endParaRP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custLinFactNeighborX="-2863" custLinFactNeighborY="-7939"/>
      <dgm:spPr>
        <a:solidFill>
          <a:schemeClr val="tx2"/>
        </a:solidFill>
      </dgm:spPr>
    </dgm:pt>
    <dgm:pt modelId="{7C175B98-93F4-4D7C-BB95-1514AB879CD5}" type="pres">
      <dgm:prSet presAssocID="{40FC4FFE-8987-4A26-B7F4-8A516F18ADAE}" presName="iconRect" presStyleLbl="node1" presStyleIdx="0" presStyleCnt="3" custLinFactNeighborX="-691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aily calendar"/>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a:solidFill>
          <a:schemeClr val="bg2"/>
        </a:solidFill>
      </dgm:spPr>
    </dgm:pt>
    <dgm:pt modelId="{DB4CA7C4-FCA1-4127-B20A-2A5C031A3CF4}" type="pres">
      <dgm:prSet presAssocID="{49225C73-1633-42F1-AB3B-7CB183E5F8B8}" presName="iconRect" presStyleLbl="node1" presStyleIdx="1" presStyleCnt="3" custLinFactNeighborX="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riefcase"/>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a:solidFill>
          <a:schemeClr val="accent1"/>
        </a:solidFill>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ustomer review RTL"/>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FCCF5-5B17-4727-8231-40BD5D0CC2C4}" type="doc">
      <dgm:prSet loTypeId="urn:microsoft.com/office/officeart/2008/layout/VerticalCurvedList" loCatId="list" qsTypeId="urn:microsoft.com/office/officeart/2005/8/quickstyle/simple4" qsCatId="simple" csTypeId="urn:microsoft.com/office/officeart/2005/8/colors/accent1_2" csCatId="accent1" phldr="1"/>
      <dgm:spPr/>
      <dgm:t>
        <a:bodyPr/>
        <a:lstStyle/>
        <a:p>
          <a:endParaRPr lang="en-GB"/>
        </a:p>
      </dgm:t>
    </dgm:pt>
    <dgm:pt modelId="{3944C1EA-CDF8-498A-8483-65133AE4EB23}">
      <dgm:prSet phldrT="[Text]"/>
      <dgm:spPr/>
      <dgm:t>
        <a:bodyPr/>
        <a:lstStyle/>
        <a:p>
          <a:r>
            <a:rPr lang="en-GB">
              <a:latin typeface="Calibri" panose="020F0502020204030204" pitchFamily="34" charset="0"/>
              <a:cs typeface="Calibri" panose="020F0502020204030204" pitchFamily="34" charset="0"/>
            </a:rPr>
            <a:t>A turnover of £10.2 million or less</a:t>
          </a:r>
          <a:endParaRPr lang="en-GB" dirty="0">
            <a:latin typeface="Calibri" panose="020F0502020204030204" pitchFamily="34" charset="0"/>
            <a:cs typeface="Calibri" panose="020F0502020204030204" pitchFamily="34" charset="0"/>
          </a:endParaRPr>
        </a:p>
      </dgm:t>
    </dgm:pt>
    <dgm:pt modelId="{D22892B8-0142-4789-B551-3CBBD180F65E}" type="parTrans" cxnId="{48E8D5F2-A6C4-4E03-A57A-E78F2ECE7108}">
      <dgm:prSet/>
      <dgm:spPr/>
      <dgm:t>
        <a:bodyPr/>
        <a:lstStyle/>
        <a:p>
          <a:endParaRPr lang="en-GB"/>
        </a:p>
      </dgm:t>
    </dgm:pt>
    <dgm:pt modelId="{FEDFB9EE-8072-43D0-A79D-2635AA4F152A}" type="sibTrans" cxnId="{48E8D5F2-A6C4-4E03-A57A-E78F2ECE7108}">
      <dgm:prSet/>
      <dgm:spPr/>
      <dgm:t>
        <a:bodyPr/>
        <a:lstStyle/>
        <a:p>
          <a:endParaRPr lang="en-GB"/>
        </a:p>
      </dgm:t>
    </dgm:pt>
    <dgm:pt modelId="{95DF8295-26D1-4233-AF39-9EAE473BC2C1}">
      <dgm:prSet phldrT="[Text]"/>
      <dgm:spPr/>
      <dgm:t>
        <a:bodyPr/>
        <a:lstStyle/>
        <a:p>
          <a:r>
            <a:rPr lang="en-GB">
              <a:latin typeface="Calibri" panose="020F0502020204030204" pitchFamily="34" charset="0"/>
              <a:cs typeface="Calibri" panose="020F0502020204030204" pitchFamily="34" charset="0"/>
            </a:rPr>
            <a:t>£5.1 million or less on its balance sheet</a:t>
          </a:r>
          <a:endParaRPr lang="en-GB" dirty="0">
            <a:latin typeface="Calibri" panose="020F0502020204030204" pitchFamily="34" charset="0"/>
            <a:cs typeface="Calibri" panose="020F0502020204030204" pitchFamily="34" charset="0"/>
          </a:endParaRPr>
        </a:p>
      </dgm:t>
    </dgm:pt>
    <dgm:pt modelId="{8152CC43-FF05-4237-BC27-D13B6A601782}" type="parTrans" cxnId="{E87175E3-28AB-419E-BBBE-56F233D178E2}">
      <dgm:prSet/>
      <dgm:spPr/>
      <dgm:t>
        <a:bodyPr/>
        <a:lstStyle/>
        <a:p>
          <a:endParaRPr lang="en-GB"/>
        </a:p>
      </dgm:t>
    </dgm:pt>
    <dgm:pt modelId="{0D6944B0-6C92-4362-92A1-970CC30C9949}" type="sibTrans" cxnId="{E87175E3-28AB-419E-BBBE-56F233D178E2}">
      <dgm:prSet/>
      <dgm:spPr/>
      <dgm:t>
        <a:bodyPr/>
        <a:lstStyle/>
        <a:p>
          <a:endParaRPr lang="en-GB"/>
        </a:p>
      </dgm:t>
    </dgm:pt>
    <dgm:pt modelId="{E6B4570D-907F-4711-9AA8-641598942C13}">
      <dgm:prSet phldrT="[Text]"/>
      <dgm:spPr/>
      <dgm:t>
        <a:bodyPr/>
        <a:lstStyle/>
        <a:p>
          <a:r>
            <a:rPr lang="en-GB">
              <a:latin typeface="Calibri" panose="020F0502020204030204" pitchFamily="34" charset="0"/>
              <a:cs typeface="Calibri" panose="020F0502020204030204" pitchFamily="34" charset="0"/>
            </a:rPr>
            <a:t>50 employees or less</a:t>
          </a:r>
          <a:endParaRPr lang="en-GB" dirty="0">
            <a:latin typeface="Calibri" panose="020F0502020204030204" pitchFamily="34" charset="0"/>
            <a:cs typeface="Calibri" panose="020F0502020204030204" pitchFamily="34" charset="0"/>
          </a:endParaRPr>
        </a:p>
      </dgm:t>
    </dgm:pt>
    <dgm:pt modelId="{4232B6CF-75E0-42D2-A157-4196BA8DE93F}" type="parTrans" cxnId="{B4936B98-7E8E-4BCF-98A3-7EEDE89741D3}">
      <dgm:prSet/>
      <dgm:spPr/>
      <dgm:t>
        <a:bodyPr/>
        <a:lstStyle/>
        <a:p>
          <a:endParaRPr lang="en-GB"/>
        </a:p>
      </dgm:t>
    </dgm:pt>
    <dgm:pt modelId="{CD07F93A-B792-4EC7-9122-D517F1EF8770}" type="sibTrans" cxnId="{B4936B98-7E8E-4BCF-98A3-7EEDE89741D3}">
      <dgm:prSet/>
      <dgm:spPr/>
      <dgm:t>
        <a:bodyPr/>
        <a:lstStyle/>
        <a:p>
          <a:endParaRPr lang="en-GB"/>
        </a:p>
      </dgm:t>
    </dgm:pt>
    <dgm:pt modelId="{1194BE06-139A-48E5-9E45-243BB8F4D5B3}" type="pres">
      <dgm:prSet presAssocID="{6FAFCCF5-5B17-4727-8231-40BD5D0CC2C4}" presName="Name0" presStyleCnt="0">
        <dgm:presLayoutVars>
          <dgm:chMax val="7"/>
          <dgm:chPref val="7"/>
          <dgm:dir/>
        </dgm:presLayoutVars>
      </dgm:prSet>
      <dgm:spPr/>
    </dgm:pt>
    <dgm:pt modelId="{48440F86-6546-403E-8EA9-8A7129F9D2E2}" type="pres">
      <dgm:prSet presAssocID="{6FAFCCF5-5B17-4727-8231-40BD5D0CC2C4}" presName="Name1" presStyleCnt="0"/>
      <dgm:spPr/>
    </dgm:pt>
    <dgm:pt modelId="{C7CBD761-87F6-4F3C-9468-D6F5CD132512}" type="pres">
      <dgm:prSet presAssocID="{6FAFCCF5-5B17-4727-8231-40BD5D0CC2C4}" presName="cycle" presStyleCnt="0"/>
      <dgm:spPr/>
    </dgm:pt>
    <dgm:pt modelId="{80CDE74A-D25C-4D0E-BBC5-671839E2A815}" type="pres">
      <dgm:prSet presAssocID="{6FAFCCF5-5B17-4727-8231-40BD5D0CC2C4}" presName="srcNode" presStyleLbl="node1" presStyleIdx="0" presStyleCnt="3"/>
      <dgm:spPr/>
    </dgm:pt>
    <dgm:pt modelId="{E6AA473B-306F-43C9-A02B-661CF592684E}" type="pres">
      <dgm:prSet presAssocID="{6FAFCCF5-5B17-4727-8231-40BD5D0CC2C4}" presName="conn" presStyleLbl="parChTrans1D2" presStyleIdx="0" presStyleCnt="1"/>
      <dgm:spPr/>
    </dgm:pt>
    <dgm:pt modelId="{23A98256-33E9-4128-AD64-0BF02EFCFE37}" type="pres">
      <dgm:prSet presAssocID="{6FAFCCF5-5B17-4727-8231-40BD5D0CC2C4}" presName="extraNode" presStyleLbl="node1" presStyleIdx="0" presStyleCnt="3"/>
      <dgm:spPr/>
    </dgm:pt>
    <dgm:pt modelId="{A1C86391-6C97-47CD-9991-033C1030ED33}" type="pres">
      <dgm:prSet presAssocID="{6FAFCCF5-5B17-4727-8231-40BD5D0CC2C4}" presName="dstNode" presStyleLbl="node1" presStyleIdx="0" presStyleCnt="3"/>
      <dgm:spPr/>
    </dgm:pt>
    <dgm:pt modelId="{579D98E8-2E52-4C6B-9FD3-ACA3E76476EA}" type="pres">
      <dgm:prSet presAssocID="{3944C1EA-CDF8-498A-8483-65133AE4EB23}" presName="text_1" presStyleLbl="node1" presStyleIdx="0" presStyleCnt="3">
        <dgm:presLayoutVars>
          <dgm:bulletEnabled val="1"/>
        </dgm:presLayoutVars>
      </dgm:prSet>
      <dgm:spPr/>
    </dgm:pt>
    <dgm:pt modelId="{659E873C-C8C4-405B-B4D3-F642FA891EE6}" type="pres">
      <dgm:prSet presAssocID="{3944C1EA-CDF8-498A-8483-65133AE4EB23}" presName="accent_1" presStyleCnt="0"/>
      <dgm:spPr/>
    </dgm:pt>
    <dgm:pt modelId="{4D947D50-16FA-4BC3-9E7B-E2132D516C3D}" type="pres">
      <dgm:prSet presAssocID="{3944C1EA-CDF8-498A-8483-65133AE4EB23}" presName="accentRepeatNode" presStyleLbl="solidFgAcc1" presStyleIdx="0" presStyleCnt="3"/>
      <dgm:spPr>
        <a:prstGeom prst="rightArrow">
          <a:avLst/>
        </a:prstGeom>
      </dgm:spPr>
    </dgm:pt>
    <dgm:pt modelId="{6DD12E6F-ECD2-46AE-BBA9-531EA610E868}" type="pres">
      <dgm:prSet presAssocID="{95DF8295-26D1-4233-AF39-9EAE473BC2C1}" presName="text_2" presStyleLbl="node1" presStyleIdx="1" presStyleCnt="3">
        <dgm:presLayoutVars>
          <dgm:bulletEnabled val="1"/>
        </dgm:presLayoutVars>
      </dgm:prSet>
      <dgm:spPr/>
    </dgm:pt>
    <dgm:pt modelId="{A9B385BE-F206-4E98-ACCD-EDA8B4438DB9}" type="pres">
      <dgm:prSet presAssocID="{95DF8295-26D1-4233-AF39-9EAE473BC2C1}" presName="accent_2" presStyleCnt="0"/>
      <dgm:spPr/>
    </dgm:pt>
    <dgm:pt modelId="{F2EF0C5A-A0C9-427B-8506-03286D53300A}" type="pres">
      <dgm:prSet presAssocID="{95DF8295-26D1-4233-AF39-9EAE473BC2C1}" presName="accentRepeatNode" presStyleLbl="solidFgAcc1" presStyleIdx="1" presStyleCnt="3"/>
      <dgm:spPr>
        <a:prstGeom prst="rightArrow">
          <a:avLst/>
        </a:prstGeom>
      </dgm:spPr>
    </dgm:pt>
    <dgm:pt modelId="{E0F1A0C2-3819-4D0F-B0D8-2541B3B3BD59}" type="pres">
      <dgm:prSet presAssocID="{E6B4570D-907F-4711-9AA8-641598942C13}" presName="text_3" presStyleLbl="node1" presStyleIdx="2" presStyleCnt="3">
        <dgm:presLayoutVars>
          <dgm:bulletEnabled val="1"/>
        </dgm:presLayoutVars>
      </dgm:prSet>
      <dgm:spPr/>
    </dgm:pt>
    <dgm:pt modelId="{98C21962-0FAA-40C8-B3DB-49FA3AA2B4E3}" type="pres">
      <dgm:prSet presAssocID="{E6B4570D-907F-4711-9AA8-641598942C13}" presName="accent_3" presStyleCnt="0"/>
      <dgm:spPr/>
    </dgm:pt>
    <dgm:pt modelId="{E5C2430C-D4FB-4C8F-B106-955EBDCF582A}" type="pres">
      <dgm:prSet presAssocID="{E6B4570D-907F-4711-9AA8-641598942C13}" presName="accentRepeatNode" presStyleLbl="solidFgAcc1" presStyleIdx="2" presStyleCnt="3"/>
      <dgm:spPr>
        <a:prstGeom prst="rightArrow">
          <a:avLst/>
        </a:prstGeom>
      </dgm:spPr>
    </dgm:pt>
  </dgm:ptLst>
  <dgm:cxnLst>
    <dgm:cxn modelId="{B4936B98-7E8E-4BCF-98A3-7EEDE89741D3}" srcId="{6FAFCCF5-5B17-4727-8231-40BD5D0CC2C4}" destId="{E6B4570D-907F-4711-9AA8-641598942C13}" srcOrd="2" destOrd="0" parTransId="{4232B6CF-75E0-42D2-A157-4196BA8DE93F}" sibTransId="{CD07F93A-B792-4EC7-9122-D517F1EF8770}"/>
    <dgm:cxn modelId="{04CD7EA2-E451-41BB-BAEA-BB70D588CD73}" type="presOf" srcId="{3944C1EA-CDF8-498A-8483-65133AE4EB23}" destId="{579D98E8-2E52-4C6B-9FD3-ACA3E76476EA}" srcOrd="0" destOrd="0" presId="urn:microsoft.com/office/officeart/2008/layout/VerticalCurvedList"/>
    <dgm:cxn modelId="{DF9161C5-7830-45DA-A413-C98AD8035CB6}" type="presOf" srcId="{6FAFCCF5-5B17-4727-8231-40BD5D0CC2C4}" destId="{1194BE06-139A-48E5-9E45-243BB8F4D5B3}" srcOrd="0" destOrd="0" presId="urn:microsoft.com/office/officeart/2008/layout/VerticalCurvedList"/>
    <dgm:cxn modelId="{FBB7C9D5-A484-4509-85F4-A49091EB7740}" type="presOf" srcId="{FEDFB9EE-8072-43D0-A79D-2635AA4F152A}" destId="{E6AA473B-306F-43C9-A02B-661CF592684E}" srcOrd="0" destOrd="0" presId="urn:microsoft.com/office/officeart/2008/layout/VerticalCurvedList"/>
    <dgm:cxn modelId="{E87175E3-28AB-419E-BBBE-56F233D178E2}" srcId="{6FAFCCF5-5B17-4727-8231-40BD5D0CC2C4}" destId="{95DF8295-26D1-4233-AF39-9EAE473BC2C1}" srcOrd="1" destOrd="0" parTransId="{8152CC43-FF05-4237-BC27-D13B6A601782}" sibTransId="{0D6944B0-6C92-4362-92A1-970CC30C9949}"/>
    <dgm:cxn modelId="{48E8D5F2-A6C4-4E03-A57A-E78F2ECE7108}" srcId="{6FAFCCF5-5B17-4727-8231-40BD5D0CC2C4}" destId="{3944C1EA-CDF8-498A-8483-65133AE4EB23}" srcOrd="0" destOrd="0" parTransId="{D22892B8-0142-4789-B551-3CBBD180F65E}" sibTransId="{FEDFB9EE-8072-43D0-A79D-2635AA4F152A}"/>
    <dgm:cxn modelId="{AB8035FA-EFE5-4BA8-9F4A-EA77C47117DD}" type="presOf" srcId="{E6B4570D-907F-4711-9AA8-641598942C13}" destId="{E0F1A0C2-3819-4D0F-B0D8-2541B3B3BD59}" srcOrd="0" destOrd="0" presId="urn:microsoft.com/office/officeart/2008/layout/VerticalCurvedList"/>
    <dgm:cxn modelId="{70D90FFC-6751-4DB4-857D-FB07C5C5FA65}" type="presOf" srcId="{95DF8295-26D1-4233-AF39-9EAE473BC2C1}" destId="{6DD12E6F-ECD2-46AE-BBA9-531EA610E868}" srcOrd="0" destOrd="0" presId="urn:microsoft.com/office/officeart/2008/layout/VerticalCurvedList"/>
    <dgm:cxn modelId="{2388BB62-33CD-4075-8E54-8B201DD4D8C8}" type="presParOf" srcId="{1194BE06-139A-48E5-9E45-243BB8F4D5B3}" destId="{48440F86-6546-403E-8EA9-8A7129F9D2E2}" srcOrd="0" destOrd="0" presId="urn:microsoft.com/office/officeart/2008/layout/VerticalCurvedList"/>
    <dgm:cxn modelId="{FB1FEA1F-DB82-403B-A79D-CD59464E938A}" type="presParOf" srcId="{48440F86-6546-403E-8EA9-8A7129F9D2E2}" destId="{C7CBD761-87F6-4F3C-9468-D6F5CD132512}" srcOrd="0" destOrd="0" presId="urn:microsoft.com/office/officeart/2008/layout/VerticalCurvedList"/>
    <dgm:cxn modelId="{668BA677-6E1F-4570-8855-DD0C3B5B03A3}" type="presParOf" srcId="{C7CBD761-87F6-4F3C-9468-D6F5CD132512}" destId="{80CDE74A-D25C-4D0E-BBC5-671839E2A815}" srcOrd="0" destOrd="0" presId="urn:microsoft.com/office/officeart/2008/layout/VerticalCurvedList"/>
    <dgm:cxn modelId="{2C00AAA1-B9F3-4DDB-94E9-01B51156CE2B}" type="presParOf" srcId="{C7CBD761-87F6-4F3C-9468-D6F5CD132512}" destId="{E6AA473B-306F-43C9-A02B-661CF592684E}" srcOrd="1" destOrd="0" presId="urn:microsoft.com/office/officeart/2008/layout/VerticalCurvedList"/>
    <dgm:cxn modelId="{0299835F-A351-4677-ADBC-9371C74247AB}" type="presParOf" srcId="{C7CBD761-87F6-4F3C-9468-D6F5CD132512}" destId="{23A98256-33E9-4128-AD64-0BF02EFCFE37}" srcOrd="2" destOrd="0" presId="urn:microsoft.com/office/officeart/2008/layout/VerticalCurvedList"/>
    <dgm:cxn modelId="{8A57D634-3652-4C2D-A594-4600194C9033}" type="presParOf" srcId="{C7CBD761-87F6-4F3C-9468-D6F5CD132512}" destId="{A1C86391-6C97-47CD-9991-033C1030ED33}" srcOrd="3" destOrd="0" presId="urn:microsoft.com/office/officeart/2008/layout/VerticalCurvedList"/>
    <dgm:cxn modelId="{E4000E67-38DA-4F8E-9E16-864813455132}" type="presParOf" srcId="{48440F86-6546-403E-8EA9-8A7129F9D2E2}" destId="{579D98E8-2E52-4C6B-9FD3-ACA3E76476EA}" srcOrd="1" destOrd="0" presId="urn:microsoft.com/office/officeart/2008/layout/VerticalCurvedList"/>
    <dgm:cxn modelId="{78C4CA86-0C08-4BBB-9BBB-C7F327751854}" type="presParOf" srcId="{48440F86-6546-403E-8EA9-8A7129F9D2E2}" destId="{659E873C-C8C4-405B-B4D3-F642FA891EE6}" srcOrd="2" destOrd="0" presId="urn:microsoft.com/office/officeart/2008/layout/VerticalCurvedList"/>
    <dgm:cxn modelId="{D4146DB8-6C71-425C-834A-BB1E7714E9F1}" type="presParOf" srcId="{659E873C-C8C4-405B-B4D3-F642FA891EE6}" destId="{4D947D50-16FA-4BC3-9E7B-E2132D516C3D}" srcOrd="0" destOrd="0" presId="urn:microsoft.com/office/officeart/2008/layout/VerticalCurvedList"/>
    <dgm:cxn modelId="{8DAC915C-12FD-48AB-97B1-1DEBEB1DE1C4}" type="presParOf" srcId="{48440F86-6546-403E-8EA9-8A7129F9D2E2}" destId="{6DD12E6F-ECD2-46AE-BBA9-531EA610E868}" srcOrd="3" destOrd="0" presId="urn:microsoft.com/office/officeart/2008/layout/VerticalCurvedList"/>
    <dgm:cxn modelId="{A80779B7-1B94-4A2E-B582-52A1BF123E82}" type="presParOf" srcId="{48440F86-6546-403E-8EA9-8A7129F9D2E2}" destId="{A9B385BE-F206-4E98-ACCD-EDA8B4438DB9}" srcOrd="4" destOrd="0" presId="urn:microsoft.com/office/officeart/2008/layout/VerticalCurvedList"/>
    <dgm:cxn modelId="{0B38D754-AA93-4FE4-9DE0-0530D43082C6}" type="presParOf" srcId="{A9B385BE-F206-4E98-ACCD-EDA8B4438DB9}" destId="{F2EF0C5A-A0C9-427B-8506-03286D53300A}" srcOrd="0" destOrd="0" presId="urn:microsoft.com/office/officeart/2008/layout/VerticalCurvedList"/>
    <dgm:cxn modelId="{7F625A08-3893-4FC6-8D32-049FD10F4405}" type="presParOf" srcId="{48440F86-6546-403E-8EA9-8A7129F9D2E2}" destId="{E0F1A0C2-3819-4D0F-B0D8-2541B3B3BD59}" srcOrd="5" destOrd="0" presId="urn:microsoft.com/office/officeart/2008/layout/VerticalCurvedList"/>
    <dgm:cxn modelId="{E2F01110-B40C-45D2-B1A2-5CF0BB7A2E2F}" type="presParOf" srcId="{48440F86-6546-403E-8EA9-8A7129F9D2E2}" destId="{98C21962-0FAA-40C8-B3DB-49FA3AA2B4E3}" srcOrd="6" destOrd="0" presId="urn:microsoft.com/office/officeart/2008/layout/VerticalCurvedList"/>
    <dgm:cxn modelId="{BFEA258A-90D1-43CD-8653-36F483497917}" type="presParOf" srcId="{98C21962-0FAA-40C8-B3DB-49FA3AA2B4E3}" destId="{E5C2430C-D4FB-4C8F-B106-955EBDCF582A}" srcOrd="0" destOrd="0" presId="urn:microsoft.com/office/officeart/2008/layout/VerticalCurvedList"/>
  </dgm:cxnLst>
  <dgm:bg>
    <a:effectLst>
      <a:outerShdw blurRad="50800" dist="38100" dir="5400000" algn="t" rotWithShape="0">
        <a:prstClr val="black">
          <a:alpha val="40000"/>
        </a:prstClr>
      </a:outerShdw>
    </a:effectLst>
  </dgm:bg>
  <dgm:whole>
    <a:effectLst/>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EDE89-3537-4CCF-A7BA-CD65E8A40860}" type="doc">
      <dgm:prSet loTypeId="urn:microsoft.com/office/officeart/2008/layout/RadialCluster" loCatId="cycle" qsTypeId="urn:microsoft.com/office/officeart/2005/8/quickstyle/simple5" qsCatId="simple" csTypeId="urn:microsoft.com/office/officeart/2005/8/colors/accent1_2" csCatId="accent1" phldr="1"/>
      <dgm:spPr/>
      <dgm:t>
        <a:bodyPr/>
        <a:lstStyle/>
        <a:p>
          <a:endParaRPr lang="en-GB"/>
        </a:p>
      </dgm:t>
    </dgm:pt>
    <dgm:pt modelId="{DE5FE946-C0DA-4780-8ACA-BBCECCCB771D}">
      <dgm:prSet phldrT="[Text]"/>
      <dgm:spPr>
        <a:gradFill rotWithShape="0">
          <a:gsLst>
            <a:gs pos="0">
              <a:schemeClr val="bg1">
                <a:lumMod val="50000"/>
                <a:lumOff val="50000"/>
              </a:schemeClr>
            </a:gs>
            <a:gs pos="100000">
              <a:schemeClr val="bg1">
                <a:lumMod val="65000"/>
                <a:lumOff val="35000"/>
              </a:schemeClr>
            </a:gs>
          </a:gsLst>
        </a:gradFill>
      </dgm:spPr>
      <dgm:t>
        <a:bodyPr/>
        <a:lstStyle/>
        <a:p>
          <a:r>
            <a:rPr lang="en-GB" b="0" cap="none" spc="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THE 3 CRITERIA</a:t>
          </a:r>
          <a:endParaRPr lang="en-GB" b="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gm:t>
    </dgm:pt>
    <dgm:pt modelId="{7B7D3617-E107-4544-9773-FAB78C254926}" type="parTrans" cxnId="{9A70C541-74F8-4239-8E12-EA7EC236354C}">
      <dgm:prSet/>
      <dgm:spPr/>
      <dgm:t>
        <a:bodyPr/>
        <a:lstStyle/>
        <a:p>
          <a:endParaRPr lang="en-GB"/>
        </a:p>
      </dgm:t>
    </dgm:pt>
    <dgm:pt modelId="{876D16A7-86DD-42B9-99C9-5C60190AC305}" type="sibTrans" cxnId="{9A70C541-74F8-4239-8E12-EA7EC236354C}">
      <dgm:prSet/>
      <dgm:spPr/>
      <dgm:t>
        <a:bodyPr/>
        <a:lstStyle/>
        <a:p>
          <a:endParaRPr lang="en-GB"/>
        </a:p>
      </dgm:t>
    </dgm:pt>
    <dgm:pt modelId="{B83CAADE-A2D6-484D-8E77-CC8721AA4227}">
      <dgm:prSet phldrT="[Text]" custT="1"/>
      <dgm:spPr>
        <a:gradFill rotWithShape="0">
          <a:gsLst>
            <a:gs pos="0">
              <a:schemeClr val="tx2"/>
            </a:gs>
            <a:gs pos="34000">
              <a:schemeClr val="bg2"/>
            </a:gs>
          </a:gsLst>
        </a:gradFill>
      </dgm:spPr>
      <dgm:t>
        <a:bodyPr/>
        <a:lstStyle/>
        <a:p>
          <a:r>
            <a:rPr lang="en-GB" sz="2000" b="1" u="non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SUBSTITUTION</a:t>
          </a:r>
        </a:p>
        <a:p>
          <a:r>
            <a:rPr lang="en-GB" sz="2000" b="0" u="non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Contractor must confirm they have someone who can do the work in their place, if they can’t</a:t>
          </a:r>
        </a:p>
      </dgm:t>
    </dgm:pt>
    <dgm:pt modelId="{CFE28449-6761-4A50-84F7-AA433F02B86C}" type="parTrans" cxnId="{4ECCBDB6-D578-4DED-91CC-8096CFC55443}">
      <dgm:prSet/>
      <dgm:spPr/>
      <dgm:t>
        <a:bodyPr/>
        <a:lstStyle/>
        <a:p>
          <a:endParaRPr lang="en-GB"/>
        </a:p>
      </dgm:t>
    </dgm:pt>
    <dgm:pt modelId="{260B941B-718B-4D8B-BC85-C9F60B61A059}" type="sibTrans" cxnId="{4ECCBDB6-D578-4DED-91CC-8096CFC55443}">
      <dgm:prSet/>
      <dgm:spPr/>
      <dgm:t>
        <a:bodyPr/>
        <a:lstStyle/>
        <a:p>
          <a:endParaRPr lang="en-GB"/>
        </a:p>
      </dgm:t>
    </dgm:pt>
    <dgm:pt modelId="{5DE83048-E9B7-4F00-BF58-5BC5F011570A}">
      <dgm:prSet phldrT="[Text]" custT="1"/>
      <dgm:spPr>
        <a:gradFill rotWithShape="0">
          <a:gsLst>
            <a:gs pos="0">
              <a:schemeClr val="tx2"/>
            </a:gs>
            <a:gs pos="21000">
              <a:schemeClr val="bg2"/>
            </a:gs>
          </a:gsLst>
        </a:gradFill>
      </dgm:spPr>
      <dgm:t>
        <a:bodyPr/>
        <a:lstStyle/>
        <a:p>
          <a:r>
            <a:rPr lang="en-GB" sz="2000" b="1" u="non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SUPERVISION, DIRECTION &amp; CONTROL</a:t>
          </a:r>
        </a:p>
        <a:p>
          <a:r>
            <a:rPr lang="en-GB" sz="2000" b="0" u="non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Contractor should set the agenda, decide on approach needed, advise on hours, complete without supervision</a:t>
          </a:r>
        </a:p>
      </dgm:t>
    </dgm:pt>
    <dgm:pt modelId="{9FC56A67-40BC-4A9C-BFB0-B146CBF870E2}" type="parTrans" cxnId="{9C18E63B-55DA-493B-8620-FCAE8A1B94BD}">
      <dgm:prSet/>
      <dgm:spPr/>
      <dgm:t>
        <a:bodyPr/>
        <a:lstStyle/>
        <a:p>
          <a:endParaRPr lang="en-GB"/>
        </a:p>
      </dgm:t>
    </dgm:pt>
    <dgm:pt modelId="{DEEF42A3-F167-4B47-93DF-ED9F0A91AA0F}" type="sibTrans" cxnId="{9C18E63B-55DA-493B-8620-FCAE8A1B94BD}">
      <dgm:prSet/>
      <dgm:spPr/>
      <dgm:t>
        <a:bodyPr/>
        <a:lstStyle/>
        <a:p>
          <a:endParaRPr lang="en-GB"/>
        </a:p>
      </dgm:t>
    </dgm:pt>
    <dgm:pt modelId="{5DE9A2FC-8214-4EF8-8121-6A97AA36E7ED}">
      <dgm:prSet phldrT="[Text]" custT="1"/>
      <dgm:spPr>
        <a:gradFill rotWithShape="0">
          <a:gsLst>
            <a:gs pos="0">
              <a:schemeClr val="tx2"/>
            </a:gs>
            <a:gs pos="26000">
              <a:schemeClr val="bg2"/>
            </a:gs>
          </a:gsLst>
        </a:gradFill>
      </dgm:spPr>
      <dgm:t>
        <a:bodyPr/>
        <a:lstStyle/>
        <a:p>
          <a:r>
            <a:rPr lang="en-GB" sz="2000" b="1" u="non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MUTUALITY OF OBLIGATION</a:t>
          </a:r>
        </a:p>
        <a:p>
          <a:r>
            <a:rPr lang="en-GB" sz="1800" b="0" u="none"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Is the contractor taking financial responsibility, accepts that they won’t be paid if work is not satisfactory, is insured and has other income to rely on. Contracts must state this. </a:t>
          </a:r>
        </a:p>
      </dgm:t>
    </dgm:pt>
    <dgm:pt modelId="{CEBAC0B7-89D7-40C4-A15D-A214237A91C8}" type="parTrans" cxnId="{3B97E4E0-4B8A-4FB4-A0B9-ED5DBBB34E33}">
      <dgm:prSet/>
      <dgm:spPr/>
      <dgm:t>
        <a:bodyPr/>
        <a:lstStyle/>
        <a:p>
          <a:endParaRPr lang="en-GB"/>
        </a:p>
      </dgm:t>
    </dgm:pt>
    <dgm:pt modelId="{AB92500C-D3FE-43E7-8A7E-2D2B050975E7}" type="sibTrans" cxnId="{3B97E4E0-4B8A-4FB4-A0B9-ED5DBBB34E33}">
      <dgm:prSet/>
      <dgm:spPr/>
      <dgm:t>
        <a:bodyPr/>
        <a:lstStyle/>
        <a:p>
          <a:endParaRPr lang="en-GB"/>
        </a:p>
      </dgm:t>
    </dgm:pt>
    <dgm:pt modelId="{3BCDD397-36AD-4B1C-9E4E-33B874B84AAE}" type="pres">
      <dgm:prSet presAssocID="{221EDE89-3537-4CCF-A7BA-CD65E8A40860}" presName="Name0" presStyleCnt="0">
        <dgm:presLayoutVars>
          <dgm:chMax val="1"/>
          <dgm:chPref val="1"/>
          <dgm:dir/>
          <dgm:animOne val="branch"/>
          <dgm:animLvl val="lvl"/>
        </dgm:presLayoutVars>
      </dgm:prSet>
      <dgm:spPr/>
    </dgm:pt>
    <dgm:pt modelId="{56B8FBC8-9542-4965-AF0C-4E68160DF0E0}" type="pres">
      <dgm:prSet presAssocID="{DE5FE946-C0DA-4780-8ACA-BBCECCCB771D}" presName="singleCycle" presStyleCnt="0"/>
      <dgm:spPr/>
    </dgm:pt>
    <dgm:pt modelId="{49F70DC5-F377-4F94-B9D3-A908D0A0B171}" type="pres">
      <dgm:prSet presAssocID="{DE5FE946-C0DA-4780-8ACA-BBCECCCB771D}" presName="singleCenter" presStyleLbl="node1" presStyleIdx="0" presStyleCnt="4" custScaleX="148029" custScaleY="115401" custLinFactNeighborX="-934" custLinFactNeighborY="-1775">
        <dgm:presLayoutVars>
          <dgm:chMax val="7"/>
          <dgm:chPref val="7"/>
        </dgm:presLayoutVars>
      </dgm:prSet>
      <dgm:spPr>
        <a:prstGeom prst="ellipse">
          <a:avLst/>
        </a:prstGeom>
      </dgm:spPr>
    </dgm:pt>
    <dgm:pt modelId="{37935378-EFCF-4AA2-A1E8-6434A7949471}" type="pres">
      <dgm:prSet presAssocID="{CFE28449-6761-4A50-84F7-AA433F02B86C}" presName="Name56" presStyleLbl="parChTrans1D2" presStyleIdx="0" presStyleCnt="3"/>
      <dgm:spPr/>
    </dgm:pt>
    <dgm:pt modelId="{032E5B49-59F4-4148-AA5E-61B46BB3B6DD}" type="pres">
      <dgm:prSet presAssocID="{B83CAADE-A2D6-484D-8E77-CC8721AA4227}" presName="text0" presStyleLbl="node1" presStyleIdx="1" presStyleCnt="4" custScaleX="231020" custScaleY="149007" custRadScaleRad="100507" custRadScaleInc="-1776">
        <dgm:presLayoutVars>
          <dgm:bulletEnabled val="1"/>
        </dgm:presLayoutVars>
      </dgm:prSet>
      <dgm:spPr/>
    </dgm:pt>
    <dgm:pt modelId="{9095CE4F-81E8-4EDB-9442-EEE1BBE5F7DF}" type="pres">
      <dgm:prSet presAssocID="{9FC56A67-40BC-4A9C-BFB0-B146CBF870E2}" presName="Name56" presStyleLbl="parChTrans1D2" presStyleIdx="1" presStyleCnt="3"/>
      <dgm:spPr/>
    </dgm:pt>
    <dgm:pt modelId="{BBAC0DD9-502A-416C-AE59-A27B5FB48A40}" type="pres">
      <dgm:prSet presAssocID="{5DE83048-E9B7-4F00-BF58-5BC5F011570A}" presName="text0" presStyleLbl="node1" presStyleIdx="2" presStyleCnt="4" custScaleX="272549" custScaleY="199952" custRadScaleRad="129143" custRadScaleInc="-10303">
        <dgm:presLayoutVars>
          <dgm:bulletEnabled val="1"/>
        </dgm:presLayoutVars>
      </dgm:prSet>
      <dgm:spPr/>
    </dgm:pt>
    <dgm:pt modelId="{BF733E87-3FB9-467A-A346-732FFEFF29DC}" type="pres">
      <dgm:prSet presAssocID="{CEBAC0B7-89D7-40C4-A15D-A214237A91C8}" presName="Name56" presStyleLbl="parChTrans1D2" presStyleIdx="2" presStyleCnt="3"/>
      <dgm:spPr/>
    </dgm:pt>
    <dgm:pt modelId="{1871FBFA-FBFC-4FA0-9A15-3C3FAB031646}" type="pres">
      <dgm:prSet presAssocID="{5DE9A2FC-8214-4EF8-8121-6A97AA36E7ED}" presName="text0" presStyleLbl="node1" presStyleIdx="3" presStyleCnt="4" custScaleX="255548" custScaleY="199096" custRadScaleRad="126387" custRadScaleInc="9280">
        <dgm:presLayoutVars>
          <dgm:bulletEnabled val="1"/>
        </dgm:presLayoutVars>
      </dgm:prSet>
      <dgm:spPr/>
    </dgm:pt>
  </dgm:ptLst>
  <dgm:cxnLst>
    <dgm:cxn modelId="{F2BC3F17-F9F7-4CB7-BBB1-B048EC97D7E6}" type="presOf" srcId="{5DE83048-E9B7-4F00-BF58-5BC5F011570A}" destId="{BBAC0DD9-502A-416C-AE59-A27B5FB48A40}" srcOrd="0" destOrd="0" presId="urn:microsoft.com/office/officeart/2008/layout/RadialCluster"/>
    <dgm:cxn modelId="{5ADA842F-4353-4BF3-AEAB-8B6D035BC361}" type="presOf" srcId="{9FC56A67-40BC-4A9C-BFB0-B146CBF870E2}" destId="{9095CE4F-81E8-4EDB-9442-EEE1BBE5F7DF}" srcOrd="0" destOrd="0" presId="urn:microsoft.com/office/officeart/2008/layout/RadialCluster"/>
    <dgm:cxn modelId="{9C18E63B-55DA-493B-8620-FCAE8A1B94BD}" srcId="{DE5FE946-C0DA-4780-8ACA-BBCECCCB771D}" destId="{5DE83048-E9B7-4F00-BF58-5BC5F011570A}" srcOrd="1" destOrd="0" parTransId="{9FC56A67-40BC-4A9C-BFB0-B146CBF870E2}" sibTransId="{DEEF42A3-F167-4B47-93DF-ED9F0A91AA0F}"/>
    <dgm:cxn modelId="{9A70C541-74F8-4239-8E12-EA7EC236354C}" srcId="{221EDE89-3537-4CCF-A7BA-CD65E8A40860}" destId="{DE5FE946-C0DA-4780-8ACA-BBCECCCB771D}" srcOrd="0" destOrd="0" parTransId="{7B7D3617-E107-4544-9773-FAB78C254926}" sibTransId="{876D16A7-86DD-42B9-99C9-5C60190AC305}"/>
    <dgm:cxn modelId="{7793C96D-CC13-4E59-9FFC-952799AC154B}" type="presOf" srcId="{5DE9A2FC-8214-4EF8-8121-6A97AA36E7ED}" destId="{1871FBFA-FBFC-4FA0-9A15-3C3FAB031646}" srcOrd="0" destOrd="0" presId="urn:microsoft.com/office/officeart/2008/layout/RadialCluster"/>
    <dgm:cxn modelId="{B1697384-4D67-4A7C-84E7-7698D33C615E}" type="presOf" srcId="{CFE28449-6761-4A50-84F7-AA433F02B86C}" destId="{37935378-EFCF-4AA2-A1E8-6434A7949471}" srcOrd="0" destOrd="0" presId="urn:microsoft.com/office/officeart/2008/layout/RadialCluster"/>
    <dgm:cxn modelId="{4ECCBDB6-D578-4DED-91CC-8096CFC55443}" srcId="{DE5FE946-C0DA-4780-8ACA-BBCECCCB771D}" destId="{B83CAADE-A2D6-484D-8E77-CC8721AA4227}" srcOrd="0" destOrd="0" parTransId="{CFE28449-6761-4A50-84F7-AA433F02B86C}" sibTransId="{260B941B-718B-4D8B-BC85-C9F60B61A059}"/>
    <dgm:cxn modelId="{D22A5FC3-BA4C-4919-8FA9-5D5B98DB3721}" type="presOf" srcId="{CEBAC0B7-89D7-40C4-A15D-A214237A91C8}" destId="{BF733E87-3FB9-467A-A346-732FFEFF29DC}" srcOrd="0" destOrd="0" presId="urn:microsoft.com/office/officeart/2008/layout/RadialCluster"/>
    <dgm:cxn modelId="{46314BD2-E062-4182-AA78-ACC91073F33E}" type="presOf" srcId="{221EDE89-3537-4CCF-A7BA-CD65E8A40860}" destId="{3BCDD397-36AD-4B1C-9E4E-33B874B84AAE}" srcOrd="0" destOrd="0" presId="urn:microsoft.com/office/officeart/2008/layout/RadialCluster"/>
    <dgm:cxn modelId="{FE1D16E0-2F54-472A-9D5A-1624EF934A63}" type="presOf" srcId="{B83CAADE-A2D6-484D-8E77-CC8721AA4227}" destId="{032E5B49-59F4-4148-AA5E-61B46BB3B6DD}" srcOrd="0" destOrd="0" presId="urn:microsoft.com/office/officeart/2008/layout/RadialCluster"/>
    <dgm:cxn modelId="{3B97E4E0-4B8A-4FB4-A0B9-ED5DBBB34E33}" srcId="{DE5FE946-C0DA-4780-8ACA-BBCECCCB771D}" destId="{5DE9A2FC-8214-4EF8-8121-6A97AA36E7ED}" srcOrd="2" destOrd="0" parTransId="{CEBAC0B7-89D7-40C4-A15D-A214237A91C8}" sibTransId="{AB92500C-D3FE-43E7-8A7E-2D2B050975E7}"/>
    <dgm:cxn modelId="{F1FAD9E2-9DEC-4B8D-A9B8-0DB55B554C72}" type="presOf" srcId="{DE5FE946-C0DA-4780-8ACA-BBCECCCB771D}" destId="{49F70DC5-F377-4F94-B9D3-A908D0A0B171}" srcOrd="0" destOrd="0" presId="urn:microsoft.com/office/officeart/2008/layout/RadialCluster"/>
    <dgm:cxn modelId="{4E532D33-0700-483D-8208-2377FA98CE46}" type="presParOf" srcId="{3BCDD397-36AD-4B1C-9E4E-33B874B84AAE}" destId="{56B8FBC8-9542-4965-AF0C-4E68160DF0E0}" srcOrd="0" destOrd="0" presId="urn:microsoft.com/office/officeart/2008/layout/RadialCluster"/>
    <dgm:cxn modelId="{B4D0BC3F-DDB7-468D-A1C8-7B76802C4B40}" type="presParOf" srcId="{56B8FBC8-9542-4965-AF0C-4E68160DF0E0}" destId="{49F70DC5-F377-4F94-B9D3-A908D0A0B171}" srcOrd="0" destOrd="0" presId="urn:microsoft.com/office/officeart/2008/layout/RadialCluster"/>
    <dgm:cxn modelId="{9ADE297F-5716-4188-961D-FE4077D1D171}" type="presParOf" srcId="{56B8FBC8-9542-4965-AF0C-4E68160DF0E0}" destId="{37935378-EFCF-4AA2-A1E8-6434A7949471}" srcOrd="1" destOrd="0" presId="urn:microsoft.com/office/officeart/2008/layout/RadialCluster"/>
    <dgm:cxn modelId="{38C81BC1-0B4B-4728-A5E2-9E83C122BE49}" type="presParOf" srcId="{56B8FBC8-9542-4965-AF0C-4E68160DF0E0}" destId="{032E5B49-59F4-4148-AA5E-61B46BB3B6DD}" srcOrd="2" destOrd="0" presId="urn:microsoft.com/office/officeart/2008/layout/RadialCluster"/>
    <dgm:cxn modelId="{DDBEF780-D97B-4E63-8E34-30E843E2C673}" type="presParOf" srcId="{56B8FBC8-9542-4965-AF0C-4E68160DF0E0}" destId="{9095CE4F-81E8-4EDB-9442-EEE1BBE5F7DF}" srcOrd="3" destOrd="0" presId="urn:microsoft.com/office/officeart/2008/layout/RadialCluster"/>
    <dgm:cxn modelId="{F3953378-DA77-4E4F-BAFA-2BA78461FAC6}" type="presParOf" srcId="{56B8FBC8-9542-4965-AF0C-4E68160DF0E0}" destId="{BBAC0DD9-502A-416C-AE59-A27B5FB48A40}" srcOrd="4" destOrd="0" presId="urn:microsoft.com/office/officeart/2008/layout/RadialCluster"/>
    <dgm:cxn modelId="{78AB3662-447A-4A23-B188-CD624BF8F911}" type="presParOf" srcId="{56B8FBC8-9542-4965-AF0C-4E68160DF0E0}" destId="{BF733E87-3FB9-467A-A346-732FFEFF29DC}" srcOrd="5" destOrd="0" presId="urn:microsoft.com/office/officeart/2008/layout/RadialCluster"/>
    <dgm:cxn modelId="{01675DD6-458A-456D-9E33-6A3D4B472DDE}" type="presParOf" srcId="{56B8FBC8-9542-4965-AF0C-4E68160DF0E0}" destId="{1871FBFA-FBFC-4FA0-9A15-3C3FAB031646}" srcOrd="6" destOrd="0" presId="urn:microsoft.com/office/officeart/2008/layout/RadialCluster"/>
  </dgm:cxnLst>
  <dgm:bg>
    <a:noFill/>
    <a:effectLst>
      <a:outerShdw blurRad="76200" dist="12700" dir="2700000" sy="-23000" kx="-800400" algn="bl" rotWithShape="0">
        <a:prstClr val="black">
          <a:alpha val="20000"/>
        </a:prstClr>
      </a:outerShdw>
    </a:effect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564884" y="0"/>
          <a:ext cx="1818562" cy="1818562"/>
        </a:xfrm>
        <a:prstGeom prst="ellipse">
          <a:avLst/>
        </a:prstGeom>
        <a:solidFill>
          <a:schemeClr val="tx2"/>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932317" y="40659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404036"/>
          <a:ext cx="2981250"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100000"/>
            </a:lnSpc>
            <a:spcBef>
              <a:spcPct val="0"/>
            </a:spcBef>
            <a:spcAft>
              <a:spcPct val="35000"/>
            </a:spcAft>
            <a:buNone/>
            <a:defRPr cap="all"/>
          </a:pPr>
          <a:r>
            <a:rPr lang="en-US" sz="2800" b="0" kern="120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6</a:t>
          </a:r>
          <a:r>
            <a:rPr lang="en-US" sz="2800" b="0" kern="1200" cap="none" spc="0" baseline="300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th</a:t>
          </a:r>
          <a:r>
            <a:rPr lang="en-US" sz="2800" b="0" kern="120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April 2020</a:t>
          </a:r>
        </a:p>
      </dsp:txBody>
      <dsp:txXfrm>
        <a:off x="35606" y="2404036"/>
        <a:ext cx="2981250" cy="1302539"/>
      </dsp:txXfrm>
    </dsp:sp>
    <dsp:sp modelId="{BCD8CDD9-0C56-4401-ADB1-8B48DAB2C96F}">
      <dsp:nvSpPr>
        <dsp:cNvPr id="0" name=""/>
        <dsp:cNvSpPr/>
      </dsp:nvSpPr>
      <dsp:spPr>
        <a:xfrm>
          <a:off x="4119918" y="19036"/>
          <a:ext cx="1818562" cy="1818562"/>
        </a:xfrm>
        <a:prstGeom prst="ellipse">
          <a:avLst/>
        </a:prstGeom>
        <a:solidFill>
          <a:schemeClr val="bg2"/>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40659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404036"/>
          <a:ext cx="2981250"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100000"/>
            </a:lnSpc>
            <a:spcBef>
              <a:spcPct val="0"/>
            </a:spcBef>
            <a:spcAft>
              <a:spcPct val="35000"/>
            </a:spcAft>
            <a:buNone/>
            <a:defRPr cap="all"/>
          </a:pPr>
          <a:r>
            <a:rPr lang="en-US" sz="2800" b="0" kern="1200" cap="none" spc="0" dirty="0">
              <a:ln w="0"/>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Implementation in the Private sector</a:t>
          </a:r>
        </a:p>
      </dsp:txBody>
      <dsp:txXfrm>
        <a:off x="3538574" y="2404036"/>
        <a:ext cx="2981250" cy="1302539"/>
      </dsp:txXfrm>
    </dsp:sp>
    <dsp:sp modelId="{FF93E135-77D6-48A0-8871-9BC93D705D06}">
      <dsp:nvSpPr>
        <dsp:cNvPr id="0" name=""/>
        <dsp:cNvSpPr/>
      </dsp:nvSpPr>
      <dsp:spPr>
        <a:xfrm>
          <a:off x="7622887" y="19036"/>
          <a:ext cx="1818562" cy="1818562"/>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40659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404036"/>
          <a:ext cx="2981250" cy="130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100000"/>
            </a:lnSpc>
            <a:spcBef>
              <a:spcPct val="0"/>
            </a:spcBef>
            <a:spcAft>
              <a:spcPct val="35000"/>
            </a:spcAft>
            <a:buNone/>
            <a:defRPr cap="all"/>
          </a:pPr>
          <a:r>
            <a:rPr lang="en-US" sz="2800" b="0" kern="1200" cap="none" spc="0">
              <a:ln w="0"/>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rPr>
            <a:t>Recruitment industry lobbying to stop it</a:t>
          </a:r>
          <a:endParaRPr lang="en-US" sz="2800" b="0" kern="1200" cap="none" spc="0" dirty="0">
            <a:ln w="0"/>
            <a:effectLst>
              <a:outerShdw blurRad="38100" dist="19050" dir="2700000" algn="tl" rotWithShape="0">
                <a:prstClr val="black">
                  <a:alpha val="40000"/>
                </a:prstClr>
              </a:outerShdw>
            </a:effectLst>
            <a:latin typeface="Calibri" panose="020F0502020204030204" pitchFamily="34" charset="0"/>
            <a:ea typeface="+mn-ea"/>
            <a:cs typeface="Calibri" panose="020F0502020204030204" pitchFamily="34" charset="0"/>
          </a:endParaRPr>
        </a:p>
      </dsp:txBody>
      <dsp:txXfrm>
        <a:off x="7041543" y="2404036"/>
        <a:ext cx="2981250" cy="1302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A473B-306F-43C9-A02B-661CF592684E}">
      <dsp:nvSpPr>
        <dsp:cNvPr id="0" name=""/>
        <dsp:cNvSpPr/>
      </dsp:nvSpPr>
      <dsp:spPr>
        <a:xfrm>
          <a:off x="-3116368" y="-479717"/>
          <a:ext cx="3717097" cy="3717097"/>
        </a:xfrm>
        <a:prstGeom prst="blockArc">
          <a:avLst>
            <a:gd name="adj1" fmla="val 18900000"/>
            <a:gd name="adj2" fmla="val 2700000"/>
            <a:gd name="adj3" fmla="val 581"/>
          </a:avLst>
        </a:pr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9D98E8-2E52-4C6B-9FD3-ACA3E76476EA}">
      <dsp:nvSpPr>
        <dsp:cNvPr id="0" name=""/>
        <dsp:cNvSpPr/>
      </dsp:nvSpPr>
      <dsp:spPr>
        <a:xfrm>
          <a:off x="386264" y="275766"/>
          <a:ext cx="5430761" cy="551532"/>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37779" tIns="58420" rIns="58420" bIns="58420" numCol="1" spcCol="1270" anchor="ctr" anchorCtr="0">
          <a:noAutofit/>
        </a:bodyPr>
        <a:lstStyle/>
        <a:p>
          <a:pPr marL="0" lvl="0" indent="0" algn="l" defTabSz="1022350">
            <a:lnSpc>
              <a:spcPct val="90000"/>
            </a:lnSpc>
            <a:spcBef>
              <a:spcPct val="0"/>
            </a:spcBef>
            <a:spcAft>
              <a:spcPct val="35000"/>
            </a:spcAft>
            <a:buNone/>
          </a:pPr>
          <a:r>
            <a:rPr lang="en-GB" sz="2300" kern="1200">
              <a:latin typeface="Calibri" panose="020F0502020204030204" pitchFamily="34" charset="0"/>
              <a:cs typeface="Calibri" panose="020F0502020204030204" pitchFamily="34" charset="0"/>
            </a:rPr>
            <a:t>A turnover of £10.2 million or less</a:t>
          </a:r>
          <a:endParaRPr lang="en-GB" sz="2300" kern="1200" dirty="0">
            <a:latin typeface="Calibri" panose="020F0502020204030204" pitchFamily="34" charset="0"/>
            <a:cs typeface="Calibri" panose="020F0502020204030204" pitchFamily="34" charset="0"/>
          </a:endParaRPr>
        </a:p>
      </dsp:txBody>
      <dsp:txXfrm>
        <a:off x="386264" y="275766"/>
        <a:ext cx="5430761" cy="551532"/>
      </dsp:txXfrm>
    </dsp:sp>
    <dsp:sp modelId="{4D947D50-16FA-4BC3-9E7B-E2132D516C3D}">
      <dsp:nvSpPr>
        <dsp:cNvPr id="0" name=""/>
        <dsp:cNvSpPr/>
      </dsp:nvSpPr>
      <dsp:spPr>
        <a:xfrm>
          <a:off x="41557" y="206824"/>
          <a:ext cx="689415" cy="689415"/>
        </a:xfrm>
        <a:prstGeom prst="rightArrow">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D12E6F-ECD2-46AE-BBA9-531EA610E868}">
      <dsp:nvSpPr>
        <dsp:cNvPr id="0" name=""/>
        <dsp:cNvSpPr/>
      </dsp:nvSpPr>
      <dsp:spPr>
        <a:xfrm>
          <a:off x="586746" y="1103064"/>
          <a:ext cx="5230279" cy="551532"/>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37779" tIns="58420" rIns="58420" bIns="58420" numCol="1" spcCol="1270" anchor="ctr" anchorCtr="0">
          <a:noAutofit/>
        </a:bodyPr>
        <a:lstStyle/>
        <a:p>
          <a:pPr marL="0" lvl="0" indent="0" algn="l" defTabSz="1022350">
            <a:lnSpc>
              <a:spcPct val="90000"/>
            </a:lnSpc>
            <a:spcBef>
              <a:spcPct val="0"/>
            </a:spcBef>
            <a:spcAft>
              <a:spcPct val="35000"/>
            </a:spcAft>
            <a:buNone/>
          </a:pPr>
          <a:r>
            <a:rPr lang="en-GB" sz="2300" kern="1200">
              <a:latin typeface="Calibri" panose="020F0502020204030204" pitchFamily="34" charset="0"/>
              <a:cs typeface="Calibri" panose="020F0502020204030204" pitchFamily="34" charset="0"/>
            </a:rPr>
            <a:t>£5.1 million or less on its balance sheet</a:t>
          </a:r>
          <a:endParaRPr lang="en-GB" sz="2300" kern="1200" dirty="0">
            <a:latin typeface="Calibri" panose="020F0502020204030204" pitchFamily="34" charset="0"/>
            <a:cs typeface="Calibri" panose="020F0502020204030204" pitchFamily="34" charset="0"/>
          </a:endParaRPr>
        </a:p>
      </dsp:txBody>
      <dsp:txXfrm>
        <a:off x="586746" y="1103064"/>
        <a:ext cx="5230279" cy="551532"/>
      </dsp:txXfrm>
    </dsp:sp>
    <dsp:sp modelId="{F2EF0C5A-A0C9-427B-8506-03286D53300A}">
      <dsp:nvSpPr>
        <dsp:cNvPr id="0" name=""/>
        <dsp:cNvSpPr/>
      </dsp:nvSpPr>
      <dsp:spPr>
        <a:xfrm>
          <a:off x="242039" y="1034123"/>
          <a:ext cx="689415" cy="689415"/>
        </a:xfrm>
        <a:prstGeom prst="rightArrow">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0F1A0C2-3819-4D0F-B0D8-2541B3B3BD59}">
      <dsp:nvSpPr>
        <dsp:cNvPr id="0" name=""/>
        <dsp:cNvSpPr/>
      </dsp:nvSpPr>
      <dsp:spPr>
        <a:xfrm>
          <a:off x="386264" y="1930363"/>
          <a:ext cx="5430761" cy="551532"/>
        </a:xfrm>
        <a:prstGeom prst="rect">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437779" tIns="58420" rIns="58420" bIns="58420" numCol="1" spcCol="1270" anchor="ctr" anchorCtr="0">
          <a:noAutofit/>
        </a:bodyPr>
        <a:lstStyle/>
        <a:p>
          <a:pPr marL="0" lvl="0" indent="0" algn="l" defTabSz="1022350">
            <a:lnSpc>
              <a:spcPct val="90000"/>
            </a:lnSpc>
            <a:spcBef>
              <a:spcPct val="0"/>
            </a:spcBef>
            <a:spcAft>
              <a:spcPct val="35000"/>
            </a:spcAft>
            <a:buNone/>
          </a:pPr>
          <a:r>
            <a:rPr lang="en-GB" sz="2300" kern="1200">
              <a:latin typeface="Calibri" panose="020F0502020204030204" pitchFamily="34" charset="0"/>
              <a:cs typeface="Calibri" panose="020F0502020204030204" pitchFamily="34" charset="0"/>
            </a:rPr>
            <a:t>50 employees or less</a:t>
          </a:r>
          <a:endParaRPr lang="en-GB" sz="2300" kern="1200" dirty="0">
            <a:latin typeface="Calibri" panose="020F0502020204030204" pitchFamily="34" charset="0"/>
            <a:cs typeface="Calibri" panose="020F0502020204030204" pitchFamily="34" charset="0"/>
          </a:endParaRPr>
        </a:p>
      </dsp:txBody>
      <dsp:txXfrm>
        <a:off x="386264" y="1930363"/>
        <a:ext cx="5430761" cy="551532"/>
      </dsp:txXfrm>
    </dsp:sp>
    <dsp:sp modelId="{E5C2430C-D4FB-4C8F-B106-955EBDCF582A}">
      <dsp:nvSpPr>
        <dsp:cNvPr id="0" name=""/>
        <dsp:cNvSpPr/>
      </dsp:nvSpPr>
      <dsp:spPr>
        <a:xfrm>
          <a:off x="41557" y="1861421"/>
          <a:ext cx="689415" cy="689415"/>
        </a:xfrm>
        <a:prstGeom prst="rightArrow">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70DC5-F377-4F94-B9D3-A908D0A0B171}">
      <dsp:nvSpPr>
        <dsp:cNvPr id="0" name=""/>
        <dsp:cNvSpPr/>
      </dsp:nvSpPr>
      <dsp:spPr>
        <a:xfrm>
          <a:off x="3482257" y="2493852"/>
          <a:ext cx="2767543" cy="2157532"/>
        </a:xfrm>
        <a:prstGeom prst="ellipse">
          <a:avLst/>
        </a:prstGeom>
        <a:gradFill rotWithShape="0">
          <a:gsLst>
            <a:gs pos="0">
              <a:schemeClr val="bg1">
                <a:lumMod val="50000"/>
                <a:lumOff val="50000"/>
              </a:schemeClr>
            </a:gs>
            <a:gs pos="100000">
              <a:schemeClr val="bg1">
                <a:lumMod val="65000"/>
                <a:lumOff val="35000"/>
              </a:scheme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GB" sz="3400" b="0" kern="1200" cap="none" spc="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THE 3 CRITERIA</a:t>
          </a:r>
          <a:endParaRPr lang="en-GB" sz="3400" b="0" kern="1200" cap="none" spc="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dsp:txBody>
      <dsp:txXfrm>
        <a:off x="3887554" y="2809815"/>
        <a:ext cx="1956949" cy="1525606"/>
      </dsp:txXfrm>
    </dsp:sp>
    <dsp:sp modelId="{37935378-EFCF-4AA2-A1E8-6434A7949471}">
      <dsp:nvSpPr>
        <dsp:cNvPr id="0" name=""/>
        <dsp:cNvSpPr/>
      </dsp:nvSpPr>
      <dsp:spPr>
        <a:xfrm rot="16199959">
          <a:off x="4486731" y="2114571"/>
          <a:ext cx="758561" cy="0"/>
        </a:xfrm>
        <a:custGeom>
          <a:avLst/>
          <a:gdLst/>
          <a:ahLst/>
          <a:cxnLst/>
          <a:rect l="0" t="0" r="0" b="0"/>
          <a:pathLst>
            <a:path>
              <a:moveTo>
                <a:pt x="0" y="0"/>
              </a:moveTo>
              <a:lnTo>
                <a:pt x="758561"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2E5B49-59F4-4148-AA5E-61B46BB3B6DD}">
      <dsp:nvSpPr>
        <dsp:cNvPr id="0" name=""/>
        <dsp:cNvSpPr/>
      </dsp:nvSpPr>
      <dsp:spPr>
        <a:xfrm>
          <a:off x="3419084" y="-131214"/>
          <a:ext cx="2893823" cy="1866505"/>
        </a:xfrm>
        <a:prstGeom prst="roundRect">
          <a:avLst/>
        </a:prstGeom>
        <a:gradFill rotWithShape="0">
          <a:gsLst>
            <a:gs pos="0">
              <a:schemeClr val="tx2"/>
            </a:gs>
            <a:gs pos="34000">
              <a:schemeClr val="bg2"/>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b="1" u="none"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SUBSTITUTION</a:t>
          </a:r>
        </a:p>
        <a:p>
          <a:pPr marL="0" lvl="0" indent="0" algn="ctr" defTabSz="889000">
            <a:lnSpc>
              <a:spcPct val="90000"/>
            </a:lnSpc>
            <a:spcBef>
              <a:spcPct val="0"/>
            </a:spcBef>
            <a:spcAft>
              <a:spcPct val="35000"/>
            </a:spcAft>
            <a:buNone/>
          </a:pPr>
          <a:r>
            <a:rPr lang="en-GB" sz="2000" b="0" u="none"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Contractor must confirm they have someone who can do the work in their place, if they can’t</a:t>
          </a:r>
        </a:p>
      </dsp:txBody>
      <dsp:txXfrm>
        <a:off x="3510199" y="-40099"/>
        <a:ext cx="2711593" cy="1684275"/>
      </dsp:txXfrm>
    </dsp:sp>
    <dsp:sp modelId="{9095CE4F-81E8-4EDB-9442-EEE1BBE5F7DF}">
      <dsp:nvSpPr>
        <dsp:cNvPr id="0" name=""/>
        <dsp:cNvSpPr/>
      </dsp:nvSpPr>
      <dsp:spPr>
        <a:xfrm rot="1470991">
          <a:off x="6235828" y="4268033"/>
          <a:ext cx="309974" cy="0"/>
        </a:xfrm>
        <a:custGeom>
          <a:avLst/>
          <a:gdLst/>
          <a:ahLst/>
          <a:cxnLst/>
          <a:rect l="0" t="0" r="0" b="0"/>
          <a:pathLst>
            <a:path>
              <a:moveTo>
                <a:pt x="0" y="0"/>
              </a:moveTo>
              <a:lnTo>
                <a:pt x="30997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AC0DD9-502A-416C-AE59-A27B5FB48A40}">
      <dsp:nvSpPr>
        <dsp:cNvPr id="0" name=""/>
        <dsp:cNvSpPr/>
      </dsp:nvSpPr>
      <dsp:spPr>
        <a:xfrm>
          <a:off x="6531829" y="3858543"/>
          <a:ext cx="3414028" cy="2504657"/>
        </a:xfrm>
        <a:prstGeom prst="roundRect">
          <a:avLst/>
        </a:prstGeom>
        <a:gradFill rotWithShape="0">
          <a:gsLst>
            <a:gs pos="0">
              <a:schemeClr val="tx2"/>
            </a:gs>
            <a:gs pos="21000">
              <a:schemeClr val="bg2"/>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b="1" u="none"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SUPERVISION, DIRECTION &amp; CONTROL</a:t>
          </a:r>
        </a:p>
        <a:p>
          <a:pPr marL="0" lvl="0" indent="0" algn="ctr" defTabSz="889000">
            <a:lnSpc>
              <a:spcPct val="90000"/>
            </a:lnSpc>
            <a:spcBef>
              <a:spcPct val="0"/>
            </a:spcBef>
            <a:spcAft>
              <a:spcPct val="35000"/>
            </a:spcAft>
            <a:buNone/>
          </a:pPr>
          <a:r>
            <a:rPr lang="en-GB" sz="2000" b="0" u="none"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Contractor should set the agenda, decide on approach needed, advise on hours, complete without supervision</a:t>
          </a:r>
        </a:p>
      </dsp:txBody>
      <dsp:txXfrm>
        <a:off x="6654096" y="3980810"/>
        <a:ext cx="3169494" cy="2260123"/>
      </dsp:txXfrm>
    </dsp:sp>
    <dsp:sp modelId="{BF733E87-3FB9-467A-A346-732FFEFF29DC}">
      <dsp:nvSpPr>
        <dsp:cNvPr id="0" name=""/>
        <dsp:cNvSpPr/>
      </dsp:nvSpPr>
      <dsp:spPr>
        <a:xfrm rot="9281009">
          <a:off x="3200582" y="4290475"/>
          <a:ext cx="295884" cy="0"/>
        </a:xfrm>
        <a:custGeom>
          <a:avLst/>
          <a:gdLst/>
          <a:ahLst/>
          <a:cxnLst/>
          <a:rect l="0" t="0" r="0" b="0"/>
          <a:pathLst>
            <a:path>
              <a:moveTo>
                <a:pt x="0" y="0"/>
              </a:moveTo>
              <a:lnTo>
                <a:pt x="29588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71FBFA-FBFC-4FA0-9A15-3C3FAB031646}">
      <dsp:nvSpPr>
        <dsp:cNvPr id="0" name=""/>
        <dsp:cNvSpPr/>
      </dsp:nvSpPr>
      <dsp:spPr>
        <a:xfrm>
          <a:off x="13721" y="3863904"/>
          <a:ext cx="3201068" cy="2493934"/>
        </a:xfrm>
        <a:prstGeom prst="roundRect">
          <a:avLst/>
        </a:prstGeom>
        <a:gradFill rotWithShape="0">
          <a:gsLst>
            <a:gs pos="0">
              <a:schemeClr val="tx2"/>
            </a:gs>
            <a:gs pos="26000">
              <a:schemeClr val="bg2"/>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GB" sz="2000" b="1" u="none"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MUTUALITY OF OBLIGATION</a:t>
          </a:r>
        </a:p>
        <a:p>
          <a:pPr marL="0" lvl="0" indent="0" algn="ctr" defTabSz="889000">
            <a:lnSpc>
              <a:spcPct val="90000"/>
            </a:lnSpc>
            <a:spcBef>
              <a:spcPct val="0"/>
            </a:spcBef>
            <a:spcAft>
              <a:spcPct val="35000"/>
            </a:spcAft>
            <a:buNone/>
          </a:pPr>
          <a:r>
            <a:rPr lang="en-GB" sz="1800" b="0" u="none" kern="120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Is the contractor taking financial responsibility, accepts that they won’t be paid if work is not satisfactory, is insured and has other income to rely on. Contracts must state this. </a:t>
          </a:r>
        </a:p>
      </dsp:txBody>
      <dsp:txXfrm>
        <a:off x="135465" y="3985648"/>
        <a:ext cx="2957580" cy="225044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D80DF-2227-493C-996D-DB631037F19A}" type="datetimeFigureOut">
              <a:rPr lang="en-GB" smtClean="0"/>
              <a:t>04/02/2020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BF6DB-B64E-4E8B-A752-F35448D6E49C}" type="slidenum">
              <a:rPr lang="en-GB" smtClean="0"/>
              <a:t>‹#›</a:t>
            </a:fld>
            <a:endParaRPr lang="en-GB"/>
          </a:p>
        </p:txBody>
      </p:sp>
    </p:spTree>
    <p:extLst>
      <p:ext uri="{BB962C8B-B14F-4D97-AF65-F5344CB8AC3E}">
        <p14:creationId xmlns:p14="http://schemas.microsoft.com/office/powerpoint/2010/main" val="312263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BBF6DB-B64E-4E8B-A752-F35448D6E49C}" type="slidenum">
              <a:rPr lang="en-GB" smtClean="0"/>
              <a:t>1</a:t>
            </a:fld>
            <a:endParaRPr lang="en-GB"/>
          </a:p>
        </p:txBody>
      </p:sp>
    </p:spTree>
    <p:extLst>
      <p:ext uri="{BB962C8B-B14F-4D97-AF65-F5344CB8AC3E}">
        <p14:creationId xmlns:p14="http://schemas.microsoft.com/office/powerpoint/2010/main" val="792860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BBF6DB-B64E-4E8B-A752-F35448D6E49C}" type="slidenum">
              <a:rPr lang="en-GB" smtClean="0"/>
              <a:t>10</a:t>
            </a:fld>
            <a:endParaRPr lang="en-GB"/>
          </a:p>
        </p:txBody>
      </p:sp>
    </p:spTree>
    <p:extLst>
      <p:ext uri="{BB962C8B-B14F-4D97-AF65-F5344CB8AC3E}">
        <p14:creationId xmlns:p14="http://schemas.microsoft.com/office/powerpoint/2010/main" val="2608459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BBF6DB-B64E-4E8B-A752-F35448D6E49C}" type="slidenum">
              <a:rPr lang="en-GB" smtClean="0"/>
              <a:t>11</a:t>
            </a:fld>
            <a:endParaRPr lang="en-GB"/>
          </a:p>
        </p:txBody>
      </p:sp>
    </p:spTree>
    <p:extLst>
      <p:ext uri="{BB962C8B-B14F-4D97-AF65-F5344CB8AC3E}">
        <p14:creationId xmlns:p14="http://schemas.microsoft.com/office/powerpoint/2010/main" val="294337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Will it be implemented on the 6</a:t>
            </a:r>
            <a:r>
              <a:rPr lang="en-GB" sz="1200" kern="1200" baseline="30000" dirty="0">
                <a:solidFill>
                  <a:schemeClr val="tx1"/>
                </a:solidFill>
                <a:effectLst/>
                <a:latin typeface="+mn-lt"/>
                <a:ea typeface="+mn-ea"/>
                <a:cs typeface="+mn-cs"/>
              </a:rPr>
              <a:t>th</a:t>
            </a:r>
            <a:r>
              <a:rPr lang="en-GB" sz="1200" kern="1200" dirty="0">
                <a:solidFill>
                  <a:schemeClr val="tx1"/>
                </a:solidFill>
                <a:effectLst/>
                <a:latin typeface="+mn-lt"/>
                <a:ea typeface="+mn-ea"/>
                <a:cs typeface="+mn-cs"/>
              </a:rPr>
              <a:t> of April?</a:t>
            </a:r>
          </a:p>
          <a:p>
            <a:r>
              <a:rPr lang="en-GB" sz="1200" kern="1200" dirty="0">
                <a:solidFill>
                  <a:schemeClr val="tx1"/>
                </a:solidFill>
                <a:effectLst/>
                <a:latin typeface="+mn-lt"/>
                <a:ea typeface="+mn-ea"/>
                <a:cs typeface="+mn-cs"/>
              </a:rPr>
              <a:t>First brought in for all public sector freelance work in 2017, now being applied to the private sector.</a:t>
            </a:r>
          </a:p>
          <a:p>
            <a:r>
              <a:rPr lang="en-GB" sz="1200" kern="1200" dirty="0">
                <a:solidFill>
                  <a:schemeClr val="tx1"/>
                </a:solidFill>
                <a:effectLst/>
                <a:latin typeface="+mn-lt"/>
                <a:ea typeface="+mn-ea"/>
                <a:cs typeface="+mn-cs"/>
              </a:rPr>
              <a:t>The recruitment industry has lobbied very hard to stop the legislation, and the govt have made one important change – no longer applies to small companies, we aren’t expecting further changes now.</a:t>
            </a:r>
          </a:p>
          <a:p>
            <a:endParaRPr lang="en-GB" dirty="0"/>
          </a:p>
        </p:txBody>
      </p:sp>
      <p:sp>
        <p:nvSpPr>
          <p:cNvPr id="4" name="Slide Number Placeholder 3"/>
          <p:cNvSpPr>
            <a:spLocks noGrp="1"/>
          </p:cNvSpPr>
          <p:nvPr>
            <p:ph type="sldNum" sz="quarter" idx="5"/>
          </p:nvPr>
        </p:nvSpPr>
        <p:spPr/>
        <p:txBody>
          <a:bodyPr/>
          <a:lstStyle/>
          <a:p>
            <a:fld id="{14BBF6DB-B64E-4E8B-A752-F35448D6E49C}" type="slidenum">
              <a:rPr lang="en-GB" smtClean="0"/>
              <a:t>2</a:t>
            </a:fld>
            <a:endParaRPr lang="en-GB"/>
          </a:p>
        </p:txBody>
      </p:sp>
    </p:spTree>
    <p:extLst>
      <p:ext uri="{BB962C8B-B14F-4D97-AF65-F5344CB8AC3E}">
        <p14:creationId xmlns:p14="http://schemas.microsoft.com/office/powerpoint/2010/main" val="406447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Currently less than government think is due because:</a:t>
            </a:r>
          </a:p>
          <a:p>
            <a:pPr lvl="0"/>
            <a:r>
              <a:rPr lang="en-GB" sz="1200" kern="1200" dirty="0">
                <a:solidFill>
                  <a:schemeClr val="tx1"/>
                </a:solidFill>
                <a:effectLst/>
                <a:latin typeface="+mn-lt"/>
                <a:ea typeface="+mn-ea"/>
                <a:cs typeface="+mn-cs"/>
              </a:rPr>
              <a:t>HMRC aren’t getting the 13.8% employers NI contribution</a:t>
            </a:r>
          </a:p>
          <a:p>
            <a:pPr lvl="0"/>
            <a:r>
              <a:rPr lang="en-GB" sz="1200" kern="1200" dirty="0">
                <a:solidFill>
                  <a:schemeClr val="tx1"/>
                </a:solidFill>
                <a:effectLst/>
                <a:latin typeface="+mn-lt"/>
                <a:ea typeface="+mn-ea"/>
                <a:cs typeface="+mn-cs"/>
              </a:rPr>
              <a:t>Freelancers can pay themselves dividends which is more tax efficient than tax on earnings.</a:t>
            </a:r>
          </a:p>
          <a:p>
            <a:r>
              <a:rPr lang="en-GB" sz="1200" kern="1200" dirty="0">
                <a:solidFill>
                  <a:schemeClr val="tx1"/>
                </a:solidFill>
                <a:effectLst/>
                <a:latin typeface="+mn-lt"/>
                <a:ea typeface="+mn-ea"/>
                <a:cs typeface="+mn-cs"/>
              </a:rPr>
              <a:t>The government believe that they are missing out on taxable income by allowing freelancers to be self employed or operate as Ltd companies.  By discouraging this market they expect to raise billions in extra tax revenue.</a:t>
            </a:r>
          </a:p>
          <a:p>
            <a:endParaRPr lang="en-GB" dirty="0"/>
          </a:p>
        </p:txBody>
      </p:sp>
      <p:sp>
        <p:nvSpPr>
          <p:cNvPr id="4" name="Slide Number Placeholder 3"/>
          <p:cNvSpPr>
            <a:spLocks noGrp="1"/>
          </p:cNvSpPr>
          <p:nvPr>
            <p:ph type="sldNum" sz="quarter" idx="5"/>
          </p:nvPr>
        </p:nvSpPr>
        <p:spPr/>
        <p:txBody>
          <a:bodyPr/>
          <a:lstStyle/>
          <a:p>
            <a:fld id="{14BBF6DB-B64E-4E8B-A752-F35448D6E49C}" type="slidenum">
              <a:rPr lang="en-GB" smtClean="0"/>
              <a:t>3</a:t>
            </a:fld>
            <a:endParaRPr lang="en-GB"/>
          </a:p>
        </p:txBody>
      </p:sp>
    </p:spTree>
    <p:extLst>
      <p:ext uri="{BB962C8B-B14F-4D97-AF65-F5344CB8AC3E}">
        <p14:creationId xmlns:p14="http://schemas.microsoft.com/office/powerpoint/2010/main" val="90634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BBF6DB-B64E-4E8B-A752-F35448D6E49C}" type="slidenum">
              <a:rPr lang="en-GB" smtClean="0"/>
              <a:t>4</a:t>
            </a:fld>
            <a:endParaRPr lang="en-GB"/>
          </a:p>
        </p:txBody>
      </p:sp>
    </p:spTree>
    <p:extLst>
      <p:ext uri="{BB962C8B-B14F-4D97-AF65-F5344CB8AC3E}">
        <p14:creationId xmlns:p14="http://schemas.microsoft.com/office/powerpoint/2010/main" val="302863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Will this mean that most freelancing in the future is done only for small companies?</a:t>
            </a:r>
          </a:p>
          <a:p>
            <a:endParaRPr lang="en-GB" dirty="0"/>
          </a:p>
        </p:txBody>
      </p:sp>
      <p:sp>
        <p:nvSpPr>
          <p:cNvPr id="4" name="Slide Number Placeholder 3"/>
          <p:cNvSpPr>
            <a:spLocks noGrp="1"/>
          </p:cNvSpPr>
          <p:nvPr>
            <p:ph type="sldNum" sz="quarter" idx="5"/>
          </p:nvPr>
        </p:nvSpPr>
        <p:spPr/>
        <p:txBody>
          <a:bodyPr/>
          <a:lstStyle/>
          <a:p>
            <a:fld id="{14BBF6DB-B64E-4E8B-A752-F35448D6E49C}" type="slidenum">
              <a:rPr lang="en-GB" smtClean="0"/>
              <a:t>5</a:t>
            </a:fld>
            <a:endParaRPr lang="en-GB"/>
          </a:p>
        </p:txBody>
      </p:sp>
    </p:spTree>
    <p:extLst>
      <p:ext uri="{BB962C8B-B14F-4D97-AF65-F5344CB8AC3E}">
        <p14:creationId xmlns:p14="http://schemas.microsoft.com/office/powerpoint/2010/main" val="2264257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Criteria larger organisations need to meet to demonstrate the role is outside IR35 and continue working with freelancers:</a:t>
            </a:r>
          </a:p>
          <a:p>
            <a:pPr lvl="0"/>
            <a:r>
              <a:rPr lang="en-GB" sz="1200" b="1" kern="1200" dirty="0">
                <a:solidFill>
                  <a:schemeClr val="tx1"/>
                </a:solidFill>
                <a:effectLst/>
                <a:latin typeface="+mn-lt"/>
                <a:ea typeface="+mn-ea"/>
                <a:cs typeface="+mn-cs"/>
              </a:rPr>
              <a:t>Substitution</a:t>
            </a:r>
            <a:r>
              <a:rPr lang="en-GB" sz="1200" kern="1200" dirty="0">
                <a:solidFill>
                  <a:schemeClr val="tx1"/>
                </a:solidFill>
                <a:effectLst/>
                <a:latin typeface="+mn-lt"/>
                <a:ea typeface="+mn-ea"/>
                <a:cs typeface="+mn-cs"/>
              </a:rPr>
              <a:t> – the freelancer must confirm to the employer that if they aren’t able to work one of the days during the contracted period, they have someone that can do the work in their place.</a:t>
            </a:r>
          </a:p>
          <a:p>
            <a:pPr lvl="0"/>
            <a:r>
              <a:rPr lang="en-GB" sz="1200" b="1" kern="1200" dirty="0">
                <a:solidFill>
                  <a:schemeClr val="tx1"/>
                </a:solidFill>
                <a:effectLst/>
                <a:latin typeface="+mn-lt"/>
                <a:ea typeface="+mn-ea"/>
                <a:cs typeface="+mn-cs"/>
              </a:rPr>
              <a:t>Supervision, Direction and Control</a:t>
            </a:r>
            <a:r>
              <a:rPr lang="en-GB" sz="1200" kern="1200" dirty="0">
                <a:solidFill>
                  <a:schemeClr val="tx1"/>
                </a:solidFill>
                <a:effectLst/>
                <a:latin typeface="+mn-lt"/>
                <a:ea typeface="+mn-ea"/>
                <a:cs typeface="+mn-cs"/>
              </a:rPr>
              <a:t> – the freelancer should be setting the agenda – decide on the approach needed, advise on hours, and complete the project without close supervision.</a:t>
            </a:r>
          </a:p>
          <a:p>
            <a:pPr lvl="0"/>
            <a:r>
              <a:rPr lang="en-GB" sz="1200" b="1" kern="1200" dirty="0">
                <a:solidFill>
                  <a:schemeClr val="tx1"/>
                </a:solidFill>
                <a:effectLst/>
                <a:latin typeface="+mn-lt"/>
                <a:ea typeface="+mn-ea"/>
                <a:cs typeface="+mn-cs"/>
              </a:rPr>
              <a:t>Mutuality of Obligation</a:t>
            </a:r>
            <a:r>
              <a:rPr lang="en-GB" sz="1200" kern="1200" dirty="0">
                <a:solidFill>
                  <a:schemeClr val="tx1"/>
                </a:solidFill>
                <a:effectLst/>
                <a:latin typeface="+mn-lt"/>
                <a:ea typeface="+mn-ea"/>
                <a:cs typeface="+mn-cs"/>
              </a:rPr>
              <a:t> – this is the most hotly debated part of the criteria and it isn’t clearly defined.  It refers to financial responsibility, if the job is isn’t done to the employers’ satisfaction is it acceptable not to pay the contractor?  To pass this last criterion it helps if the freelancer can demonstrate they are working for more than one employer and is not reliant on them for their income, but this alone is not enough.</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All 3 criteria must be met. </a:t>
            </a:r>
          </a:p>
          <a:p>
            <a:endParaRPr lang="en-GB" dirty="0"/>
          </a:p>
        </p:txBody>
      </p:sp>
      <p:sp>
        <p:nvSpPr>
          <p:cNvPr id="4" name="Slide Number Placeholder 3"/>
          <p:cNvSpPr>
            <a:spLocks noGrp="1"/>
          </p:cNvSpPr>
          <p:nvPr>
            <p:ph type="sldNum" sz="quarter" idx="5"/>
          </p:nvPr>
        </p:nvSpPr>
        <p:spPr/>
        <p:txBody>
          <a:bodyPr/>
          <a:lstStyle/>
          <a:p>
            <a:fld id="{14BBF6DB-B64E-4E8B-A752-F35448D6E49C}" type="slidenum">
              <a:rPr lang="en-GB" smtClean="0"/>
              <a:t>6</a:t>
            </a:fld>
            <a:endParaRPr lang="en-GB"/>
          </a:p>
        </p:txBody>
      </p:sp>
    </p:spTree>
    <p:extLst>
      <p:ext uri="{BB962C8B-B14F-4D97-AF65-F5344CB8AC3E}">
        <p14:creationId xmlns:p14="http://schemas.microsoft.com/office/powerpoint/2010/main" val="1939026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BBF6DB-B64E-4E8B-A752-F35448D6E49C}" type="slidenum">
              <a:rPr lang="en-GB" smtClean="0"/>
              <a:t>7</a:t>
            </a:fld>
            <a:endParaRPr lang="en-GB"/>
          </a:p>
        </p:txBody>
      </p:sp>
    </p:spTree>
    <p:extLst>
      <p:ext uri="{BB962C8B-B14F-4D97-AF65-F5344CB8AC3E}">
        <p14:creationId xmlns:p14="http://schemas.microsoft.com/office/powerpoint/2010/main" val="1856764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this way Employers NI will be paid and income taxed on earnings.</a:t>
            </a:r>
          </a:p>
          <a:p>
            <a:r>
              <a:rPr lang="en-GB" sz="1200" kern="1200" dirty="0">
                <a:solidFill>
                  <a:schemeClr val="tx1"/>
                </a:solidFill>
                <a:effectLst/>
                <a:latin typeface="+mn-lt"/>
                <a:ea typeface="+mn-ea"/>
                <a:cs typeface="+mn-cs"/>
              </a:rPr>
              <a:t>Reduction in rates to cover extra costs?</a:t>
            </a:r>
          </a:p>
          <a:p>
            <a:endParaRPr lang="en-GB" dirty="0"/>
          </a:p>
        </p:txBody>
      </p:sp>
      <p:sp>
        <p:nvSpPr>
          <p:cNvPr id="4" name="Slide Number Placeholder 3"/>
          <p:cNvSpPr>
            <a:spLocks noGrp="1"/>
          </p:cNvSpPr>
          <p:nvPr>
            <p:ph type="sldNum" sz="quarter" idx="5"/>
          </p:nvPr>
        </p:nvSpPr>
        <p:spPr/>
        <p:txBody>
          <a:bodyPr/>
          <a:lstStyle/>
          <a:p>
            <a:fld id="{14BBF6DB-B64E-4E8B-A752-F35448D6E49C}" type="slidenum">
              <a:rPr lang="en-GB" smtClean="0"/>
              <a:t>8</a:t>
            </a:fld>
            <a:endParaRPr lang="en-GB"/>
          </a:p>
        </p:txBody>
      </p:sp>
    </p:spTree>
    <p:extLst>
      <p:ext uri="{BB962C8B-B14F-4D97-AF65-F5344CB8AC3E}">
        <p14:creationId xmlns:p14="http://schemas.microsoft.com/office/powerpoint/2010/main" val="1503377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BBF6DB-B64E-4E8B-A752-F35448D6E49C}" type="slidenum">
              <a:rPr lang="en-GB" smtClean="0"/>
              <a:t>9</a:t>
            </a:fld>
            <a:endParaRPr lang="en-GB"/>
          </a:p>
        </p:txBody>
      </p:sp>
    </p:spTree>
    <p:extLst>
      <p:ext uri="{BB962C8B-B14F-4D97-AF65-F5344CB8AC3E}">
        <p14:creationId xmlns:p14="http://schemas.microsoft.com/office/powerpoint/2010/main" val="375707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332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2/4/2020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190984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961958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8381284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140005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8557233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2/4/2020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646729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19768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7690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2195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0813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71192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91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4019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6659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86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2/4/2020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52327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6FA2B21-3FCD-4721-B95C-427943F61125}" type="datetime1">
              <a:rPr lang="en-US" smtClean="0"/>
              <a:t>2/4/2020</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521834272"/>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2012books.lardbucket.org/books/individual-finance/s10-taxes-and-tax-planning.html" TargetMode="Externa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elizabethnorman.com/" TargetMode="External"/><Relationship Id="rId5" Type="http://schemas.openxmlformats.org/officeDocument/2006/relationships/hyperlink" Target="mailto:liz@elizabethnorman.com"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creativecommons.org/licenses/by/3.0/" TargetMode="External"/><Relationship Id="rId4" Type="http://schemas.openxmlformats.org/officeDocument/2006/relationships/hyperlink" Target="https://www.flickr.com/photos/pictures-of-money/1712324084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www.finsmes.com/2019/04/the-importance-of-tax-planning.html"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jpe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png"/><Relationship Id="rId4" Type="http://schemas.openxmlformats.org/officeDocument/2006/relationships/hyperlink" Target="https://pxhere.com/en/photo/162711" TargetMode="Externa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2.jpg"/><Relationship Id="rId7" Type="http://schemas.openxmlformats.org/officeDocument/2006/relationships/diagramLayout" Target="../diagrams/layout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1.png"/><Relationship Id="rId5" Type="http://schemas.openxmlformats.org/officeDocument/2006/relationships/hyperlink" Target="https://creativecommons.org/licenses/by-sa/3.0/" TargetMode="External"/><Relationship Id="rId10" Type="http://schemas.microsoft.com/office/2007/relationships/diagramDrawing" Target="../diagrams/drawing3.xml"/><Relationship Id="rId4" Type="http://schemas.openxmlformats.org/officeDocument/2006/relationships/hyperlink" Target="https://it.wikiquote.org/wiki/Puzzle" TargetMode="External"/><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gov.uk/guidance/check-employment-status-for-tax" TargetMode="External"/><Relationship Id="rId4" Type="http://schemas.openxmlformats.org/officeDocument/2006/relationships/hyperlink" Target="https://pxhere.com/en/photo/97163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creativecommons.org/licenses/by-nc/3.0/" TargetMode="External"/><Relationship Id="rId4" Type="http://schemas.openxmlformats.org/officeDocument/2006/relationships/hyperlink" Target="http://www.pngall.com/meeting-png/download/2463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creativecommons.org/licenses/by-nc-sa/3.0/" TargetMode="External"/><Relationship Id="rId4" Type="http://schemas.openxmlformats.org/officeDocument/2006/relationships/hyperlink" Target="http://www.devpolicy.org/reflections-on-the-new-aid-paradigm-part-6-much-oblig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97986E7-0E3C-4F64-886E-935DDCB83A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73033" y="1420238"/>
            <a:ext cx="4415786" cy="4751961"/>
            <a:chOff x="9206969" y="2963333"/>
            <a:chExt cx="2981858" cy="3208867"/>
          </a:xfrm>
        </p:grpSpPr>
        <p:cxnSp>
          <p:nvCxnSpPr>
            <p:cNvPr id="34" name="Straight Connector 33">
              <a:extLst>
                <a:ext uri="{FF2B5EF4-FFF2-40B4-BE49-F238E27FC236}">
                  <a16:creationId xmlns:a16="http://schemas.microsoft.com/office/drawing/2014/main" id="{B903D17F-F79E-40E5-9563-A1CFFCC06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A5D5775-627F-4588-82B3-905EDF231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D7F2A20-5DE4-4BC0-91EA-5FFE33A4D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D536BA0-56C7-429C-B41E-B5724F0CD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F15726F-71BE-4007-B9B6-0A1AA0D520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090463" y="1668652"/>
            <a:ext cx="4915955" cy="2165440"/>
          </a:xfrm>
        </p:spPr>
        <p:txBody>
          <a:bodyPr>
            <a:normAutofit/>
          </a:bodyPr>
          <a:lstStyle/>
          <a:p>
            <a:r>
              <a:rPr lang="en-US" sz="6600" cap="none" spc="0" dirty="0">
                <a:ln w="0"/>
                <a:effectLst>
                  <a:reflection blurRad="6350" stA="53000" endA="300" endPos="35500" dir="5400000" sy="-90000" algn="bl" rotWithShape="0"/>
                </a:effectLst>
                <a:latin typeface="Calibri" panose="020F0502020204030204" pitchFamily="34" charset="0"/>
                <a:cs typeface="Calibri" panose="020F0502020204030204" pitchFamily="34" charset="0"/>
              </a:rPr>
              <a:t>THE IMPACT OF IR35</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231343" y="4138122"/>
            <a:ext cx="4775075" cy="1051226"/>
          </a:xfrm>
        </p:spPr>
        <p:txBody>
          <a:bodyPr>
            <a:normAutofit/>
          </a:bodyPr>
          <a:lstStyle/>
          <a:p>
            <a:pPr>
              <a:lnSpc>
                <a:spcPct val="90000"/>
              </a:lnSpc>
              <a:spcAft>
                <a:spcPts val="600"/>
              </a:spcAft>
            </a:pPr>
            <a:r>
              <a:rPr lang="en-US" sz="2200" dirty="0">
                <a:solidFill>
                  <a:schemeClr val="tx1"/>
                </a:solidFill>
                <a:latin typeface="Calibri" panose="020F0502020204030204" pitchFamily="34" charset="0"/>
                <a:cs typeface="Calibri" panose="020F0502020204030204" pitchFamily="34" charset="0"/>
              </a:rPr>
              <a:t>Liz Norman</a:t>
            </a:r>
          </a:p>
          <a:p>
            <a:pPr>
              <a:lnSpc>
                <a:spcPct val="90000"/>
              </a:lnSpc>
              <a:spcAft>
                <a:spcPts val="600"/>
              </a:spcAft>
            </a:pPr>
            <a:r>
              <a:rPr lang="en-US" sz="2200" i="1" dirty="0">
                <a:solidFill>
                  <a:schemeClr val="tx1"/>
                </a:solidFill>
                <a:latin typeface="Calibri" panose="020F0502020204030204" pitchFamily="34" charset="0"/>
                <a:cs typeface="Calibri" panose="020F0502020204030204" pitchFamily="34" charset="0"/>
              </a:rPr>
              <a:t>CEO/Founder</a:t>
            </a:r>
          </a:p>
        </p:txBody>
      </p:sp>
      <p:pic>
        <p:nvPicPr>
          <p:cNvPr id="5" name="Picture 4" descr="A close up of a sign&#10;&#10;Description automatically generated">
            <a:extLst>
              <a:ext uri="{FF2B5EF4-FFF2-40B4-BE49-F238E27FC236}">
                <a16:creationId xmlns:a16="http://schemas.microsoft.com/office/drawing/2014/main" id="{757CF429-6519-46CA-8C56-FE9F4F798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042" y="1849839"/>
            <a:ext cx="2871760" cy="2855396"/>
          </a:xfrm>
          <a:prstGeom prst="rect">
            <a:avLst/>
          </a:pr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61000">
              <a:schemeClr val="tx1"/>
            </a:gs>
            <a:gs pos="100000">
              <a:srgbClr val="00656B"/>
            </a:gs>
          </a:gsLst>
          <a:lin ang="5400000" scaled="1"/>
        </a:gradFill>
        <a:effectLst/>
      </p:bgPr>
    </p:bg>
    <p:spTree>
      <p:nvGrpSpPr>
        <p:cNvPr id="1" name=""/>
        <p:cNvGrpSpPr/>
        <p:nvPr/>
      </p:nvGrpSpPr>
      <p:grpSpPr>
        <a:xfrm>
          <a:off x="0" y="0"/>
          <a:ext cx="0" cy="0"/>
          <a:chOff x="0" y="0"/>
          <a:chExt cx="0" cy="0"/>
        </a:xfrm>
      </p:grpSpPr>
      <p:pic>
        <p:nvPicPr>
          <p:cNvPr id="6" name="Picture 5" descr="A picture containing orange, stack, stacked, boat&#10;&#10;Description automatically generated">
            <a:extLst>
              <a:ext uri="{FF2B5EF4-FFF2-40B4-BE49-F238E27FC236}">
                <a16:creationId xmlns:a16="http://schemas.microsoft.com/office/drawing/2014/main" id="{7F857872-ED69-4E67-866C-A380B3AD186D}"/>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colorTemperature colorTemp="4001"/>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23408"/>
            <a:ext cx="12192000" cy="6949590"/>
          </a:xfrm>
          <a:prstGeom prst="rect">
            <a:avLst/>
          </a:prstGeom>
        </p:spPr>
      </p:pic>
      <p:sp>
        <p:nvSpPr>
          <p:cNvPr id="8" name="TextBox 7">
            <a:extLst>
              <a:ext uri="{FF2B5EF4-FFF2-40B4-BE49-F238E27FC236}">
                <a16:creationId xmlns:a16="http://schemas.microsoft.com/office/drawing/2014/main" id="{7E8C607E-1DEF-4338-B3DE-00CBE1E90775}"/>
              </a:ext>
            </a:extLst>
          </p:cNvPr>
          <p:cNvSpPr txBox="1"/>
          <p:nvPr/>
        </p:nvSpPr>
        <p:spPr>
          <a:xfrm>
            <a:off x="-1" y="6822432"/>
            <a:ext cx="10829887" cy="230832"/>
          </a:xfrm>
          <a:prstGeom prst="rect">
            <a:avLst/>
          </a:prstGeom>
          <a:noFill/>
        </p:spPr>
        <p:txBody>
          <a:bodyPr wrap="square" rtlCol="0">
            <a:spAutoFit/>
          </a:bodyPr>
          <a:lstStyle/>
          <a:p>
            <a:r>
              <a:rPr lang="en-GB" sz="900">
                <a:hlinkClick r:id="rId5" tooltip="http://2012books.lardbucket.org/books/individual-finance/s10-taxes-and-tax-planning.html"/>
              </a:rPr>
              <a:t>This Photo</a:t>
            </a:r>
            <a:r>
              <a:rPr lang="en-GB" sz="900"/>
              <a:t> by Unknown Author is licensed under </a:t>
            </a:r>
            <a:r>
              <a:rPr lang="en-GB" sz="900">
                <a:hlinkClick r:id="rId6" tooltip="https://creativecommons.org/licenses/by-nc-sa/3.0/"/>
              </a:rPr>
              <a:t>CC BY-SA-NC</a:t>
            </a:r>
            <a:endParaRPr lang="en-GB" sz="900"/>
          </a:p>
        </p:txBody>
      </p:sp>
      <p:sp>
        <p:nvSpPr>
          <p:cNvPr id="9" name="Title 1">
            <a:extLst>
              <a:ext uri="{FF2B5EF4-FFF2-40B4-BE49-F238E27FC236}">
                <a16:creationId xmlns:a16="http://schemas.microsoft.com/office/drawing/2014/main" id="{82440303-3103-4C85-AC5D-D37683F3A73C}"/>
              </a:ext>
            </a:extLst>
          </p:cNvPr>
          <p:cNvSpPr>
            <a:spLocks noGrp="1"/>
          </p:cNvSpPr>
          <p:nvPr>
            <p:ph type="title"/>
          </p:nvPr>
        </p:nvSpPr>
        <p:spPr>
          <a:xfrm>
            <a:off x="0" y="2743199"/>
            <a:ext cx="5228492" cy="1371600"/>
          </a:xfrm>
        </p:spPr>
        <p:txBody>
          <a:bodyPr>
            <a:noAutofit/>
          </a:bodyPr>
          <a:lstStyle/>
          <a:p>
            <a:pPr algn="ctr"/>
            <a:r>
              <a:rPr lang="en-GB" dirty="0">
                <a:ln w="0"/>
                <a:solidFill>
                  <a:schemeClr val="bg2">
                    <a:lumMod val="50000"/>
                  </a:schemeClr>
                </a:solidFill>
                <a:effectLst>
                  <a:reflection blurRad="6350" stA="53000" endA="300" endPos="35500" dir="5400000" sy="-90000" algn="bl" rotWithShape="0"/>
                </a:effectLst>
                <a:latin typeface="Calibri" panose="020F0502020204030204" pitchFamily="34" charset="0"/>
                <a:cs typeface="Calibri" panose="020F0502020204030204" pitchFamily="34" charset="0"/>
              </a:rPr>
              <a:t>Impact on rates?</a:t>
            </a:r>
          </a:p>
        </p:txBody>
      </p:sp>
      <p:sp>
        <p:nvSpPr>
          <p:cNvPr id="10" name="TextBox 9">
            <a:extLst>
              <a:ext uri="{FF2B5EF4-FFF2-40B4-BE49-F238E27FC236}">
                <a16:creationId xmlns:a16="http://schemas.microsoft.com/office/drawing/2014/main" id="{7AE461A7-0C37-4D4D-9FE0-31B9D33A26EC}"/>
              </a:ext>
            </a:extLst>
          </p:cNvPr>
          <p:cNvSpPr txBox="1"/>
          <p:nvPr/>
        </p:nvSpPr>
        <p:spPr>
          <a:xfrm>
            <a:off x="5657850" y="729258"/>
            <a:ext cx="6019797" cy="1231106"/>
          </a:xfrm>
          <a:prstGeom prst="rect">
            <a:avLst/>
          </a:prstGeom>
          <a:noFill/>
        </p:spPr>
        <p:txBody>
          <a:bodyPr wrap="square" rtlCol="0">
            <a:spAutoFit/>
          </a:bodyPr>
          <a:lstStyle/>
          <a:p>
            <a:endParaRPr lang="en-GB" sz="2800" dirty="0">
              <a:solidFill>
                <a:schemeClr val="bg2">
                  <a:lumMod val="50000"/>
                </a:schemeClr>
              </a:solidFill>
              <a:latin typeface="Calibri" panose="020F0502020204030204" pitchFamily="34" charset="0"/>
              <a:cs typeface="Calibri" panose="020F0502020204030204" pitchFamily="34" charset="0"/>
            </a:endParaRPr>
          </a:p>
          <a:p>
            <a:endParaRPr lang="en-GB" sz="2800" dirty="0">
              <a:solidFill>
                <a:schemeClr val="bg2">
                  <a:lumMod val="50000"/>
                </a:schemeClr>
              </a:solidFill>
              <a:latin typeface="Calibri" panose="020F0502020204030204" pitchFamily="34" charset="0"/>
              <a:cs typeface="Calibri" panose="020F0502020204030204" pitchFamily="34" charset="0"/>
            </a:endParaRPr>
          </a:p>
          <a:p>
            <a:endParaRPr lang="en-GB" dirty="0"/>
          </a:p>
        </p:txBody>
      </p:sp>
      <p:pic>
        <p:nvPicPr>
          <p:cNvPr id="7" name="Picture 6" descr="A close up of a sign&#10;&#10;Description automatically generated">
            <a:extLst>
              <a:ext uri="{FF2B5EF4-FFF2-40B4-BE49-F238E27FC236}">
                <a16:creationId xmlns:a16="http://schemas.microsoft.com/office/drawing/2014/main" id="{F9781000-1C92-4588-815D-F83E97D9F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548299" cy="1539477"/>
          </a:xfrm>
          <a:prstGeom prst="rect">
            <a:avLst/>
          </a:prstGeom>
        </p:spPr>
      </p:pic>
      <p:cxnSp>
        <p:nvCxnSpPr>
          <p:cNvPr id="11" name="Straight Connector 10">
            <a:extLst>
              <a:ext uri="{FF2B5EF4-FFF2-40B4-BE49-F238E27FC236}">
                <a16:creationId xmlns:a16="http://schemas.microsoft.com/office/drawing/2014/main" id="{5945D2A2-495D-4FBB-806C-D85838ECB191}"/>
              </a:ext>
            </a:extLst>
          </p:cNvPr>
          <p:cNvCxnSpPr/>
          <p:nvPr/>
        </p:nvCxnSpPr>
        <p:spPr>
          <a:xfrm>
            <a:off x="5012392" y="1168756"/>
            <a:ext cx="0" cy="4520485"/>
          </a:xfrm>
          <a:prstGeom prst="line">
            <a:avLst/>
          </a:pr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432D16-08A2-406E-9232-40FD4A40A214}"/>
              </a:ext>
            </a:extLst>
          </p:cNvPr>
          <p:cNvSpPr txBox="1"/>
          <p:nvPr/>
        </p:nvSpPr>
        <p:spPr>
          <a:xfrm>
            <a:off x="6238881" y="865763"/>
            <a:ext cx="4857734" cy="5262979"/>
          </a:xfrm>
          <a:prstGeom prst="rect">
            <a:avLst/>
          </a:prstGeom>
          <a:noFill/>
        </p:spPr>
        <p:txBody>
          <a:bodyPr wrap="square" rtlCol="0">
            <a:spAutoFit/>
          </a:bodyPr>
          <a:lstStyle/>
          <a:p>
            <a:r>
              <a:rPr lang="en-GB" sz="2800" dirty="0">
                <a:solidFill>
                  <a:schemeClr val="bg2">
                    <a:lumMod val="50000"/>
                  </a:schemeClr>
                </a:solidFill>
                <a:latin typeface="Calibri" panose="020F0502020204030204" pitchFamily="34" charset="0"/>
                <a:cs typeface="Calibri" panose="020F0502020204030204" pitchFamily="34" charset="0"/>
              </a:rPr>
              <a:t>Additional employer costs – they may cut rates to cover these? </a:t>
            </a:r>
          </a:p>
          <a:p>
            <a:pPr marL="285750" indent="-285750">
              <a:buFont typeface="Arial" panose="020B0604020202020204" pitchFamily="34" charset="0"/>
              <a:buChar char="•"/>
            </a:pPr>
            <a:r>
              <a:rPr lang="en-GB" sz="2800" dirty="0">
                <a:solidFill>
                  <a:schemeClr val="bg2">
                    <a:lumMod val="50000"/>
                  </a:schemeClr>
                </a:solidFill>
                <a:latin typeface="Calibri" panose="020F0502020204030204" pitchFamily="34" charset="0"/>
                <a:cs typeface="Calibri" panose="020F0502020204030204" pitchFamily="34" charset="0"/>
              </a:rPr>
              <a:t>Employer’s </a:t>
            </a:r>
            <a:r>
              <a:rPr lang="en-GB" sz="2800">
                <a:solidFill>
                  <a:schemeClr val="bg2">
                    <a:lumMod val="50000"/>
                  </a:schemeClr>
                </a:solidFill>
                <a:latin typeface="Calibri" panose="020F0502020204030204" pitchFamily="34" charset="0"/>
                <a:cs typeface="Calibri" panose="020F0502020204030204" pitchFamily="34" charset="0"/>
              </a:rPr>
              <a:t>NI 13.8%</a:t>
            </a:r>
            <a:endParaRPr lang="en-GB" sz="2800" dirty="0">
              <a:solidFill>
                <a:schemeClr val="bg2">
                  <a:lumMod val="50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800" dirty="0">
                <a:solidFill>
                  <a:schemeClr val="bg2">
                    <a:lumMod val="50000"/>
                  </a:schemeClr>
                </a:solidFill>
                <a:latin typeface="Calibri" panose="020F0502020204030204" pitchFamily="34" charset="0"/>
                <a:cs typeface="Calibri" panose="020F0502020204030204" pitchFamily="34" charset="0"/>
              </a:rPr>
              <a:t>Fees charged by 3</a:t>
            </a:r>
            <a:r>
              <a:rPr lang="en-GB" sz="2800" baseline="30000" dirty="0">
                <a:solidFill>
                  <a:schemeClr val="bg2">
                    <a:lumMod val="50000"/>
                  </a:schemeClr>
                </a:solidFill>
                <a:latin typeface="Calibri" panose="020F0502020204030204" pitchFamily="34" charset="0"/>
                <a:cs typeface="Calibri" panose="020F0502020204030204" pitchFamily="34" charset="0"/>
              </a:rPr>
              <a:t>rd</a:t>
            </a:r>
            <a:r>
              <a:rPr lang="en-GB" sz="2800" dirty="0">
                <a:solidFill>
                  <a:schemeClr val="bg2">
                    <a:lumMod val="50000"/>
                  </a:schemeClr>
                </a:solidFill>
                <a:latin typeface="Calibri" panose="020F0502020204030204" pitchFamily="34" charset="0"/>
                <a:cs typeface="Calibri" panose="020F0502020204030204" pitchFamily="34" charset="0"/>
              </a:rPr>
              <a:t> party recruitment or umbrella organisation. </a:t>
            </a:r>
          </a:p>
          <a:p>
            <a:pPr marL="285750" indent="-285750">
              <a:buFont typeface="Arial" panose="020B0604020202020204" pitchFamily="34" charset="0"/>
              <a:buChar char="•"/>
            </a:pPr>
            <a:endParaRPr lang="en-GB" sz="2800" dirty="0">
              <a:solidFill>
                <a:schemeClr val="bg2">
                  <a:lumMod val="50000"/>
                </a:schemeClr>
              </a:solidFill>
              <a:latin typeface="Calibri" panose="020F0502020204030204" pitchFamily="34" charset="0"/>
              <a:cs typeface="Calibri" panose="020F0502020204030204" pitchFamily="34" charset="0"/>
            </a:endParaRPr>
          </a:p>
          <a:p>
            <a:r>
              <a:rPr lang="en-GB" sz="2800" dirty="0">
                <a:solidFill>
                  <a:schemeClr val="bg2">
                    <a:lumMod val="50000"/>
                  </a:schemeClr>
                </a:solidFill>
                <a:latin typeface="Calibri" panose="020F0502020204030204" pitchFamily="34" charset="0"/>
                <a:cs typeface="Calibri" panose="020F0502020204030204" pitchFamily="34" charset="0"/>
              </a:rPr>
              <a:t>Gross rate/pay may remain the same but net pay/rate may reduce because PAYE isn’t as tax efficient. </a:t>
            </a:r>
          </a:p>
        </p:txBody>
      </p:sp>
    </p:spTree>
    <p:extLst>
      <p:ext uri="{BB962C8B-B14F-4D97-AF65-F5344CB8AC3E}">
        <p14:creationId xmlns:p14="http://schemas.microsoft.com/office/powerpoint/2010/main" val="162675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609862E-48F9-45AC-8D44-67A0268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97986E7-0E3C-4F64-886E-935DDCB83A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73033" y="1420238"/>
            <a:ext cx="4415786" cy="4751961"/>
            <a:chOff x="9206969" y="2963333"/>
            <a:chExt cx="2981858" cy="3208867"/>
          </a:xfrm>
        </p:grpSpPr>
        <p:cxnSp>
          <p:nvCxnSpPr>
            <p:cNvPr id="34" name="Straight Connector 33">
              <a:extLst>
                <a:ext uri="{FF2B5EF4-FFF2-40B4-BE49-F238E27FC236}">
                  <a16:creationId xmlns:a16="http://schemas.microsoft.com/office/drawing/2014/main" id="{B903D17F-F79E-40E5-9563-A1CFFCC06A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A5D5775-627F-4588-82B3-905EDF2313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D7F2A20-5DE4-4BC0-91EA-5FFE33A4D3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D536BA0-56C7-429C-B41E-B5724F0CD4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1F15726F-71BE-4007-B9B6-0A1AA0D520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16" name="Title 1">
            <a:extLst>
              <a:ext uri="{FF2B5EF4-FFF2-40B4-BE49-F238E27FC236}">
                <a16:creationId xmlns:a16="http://schemas.microsoft.com/office/drawing/2014/main" id="{80430580-9426-4D64-861A-1FC29F4389EF}"/>
              </a:ext>
            </a:extLst>
          </p:cNvPr>
          <p:cNvSpPr txBox="1">
            <a:spLocks/>
          </p:cNvSpPr>
          <p:nvPr/>
        </p:nvSpPr>
        <p:spPr>
          <a:xfrm>
            <a:off x="1895317" y="697908"/>
            <a:ext cx="8401366" cy="1371600"/>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4000" dirty="0">
                <a:ln w="0"/>
                <a:effectLst>
                  <a:reflection blurRad="6350" stA="53000" endA="300" endPos="35500" dir="5400000" sy="-90000" algn="bl" rotWithShape="0"/>
                </a:effectLst>
                <a:latin typeface="Calibri" panose="020F0502020204030204" pitchFamily="34" charset="0"/>
                <a:cs typeface="Calibri" panose="020F0502020204030204" pitchFamily="34" charset="0"/>
              </a:rPr>
              <a:t>THANK YOU FOR LISTENING</a:t>
            </a:r>
            <a:br>
              <a:rPr lang="en-GB" sz="4000" dirty="0">
                <a:ln w="0"/>
                <a:effectLst>
                  <a:reflection blurRad="6350" stA="53000" endA="300" endPos="35500" dir="5400000" sy="-90000" algn="bl" rotWithShape="0"/>
                </a:effectLst>
                <a:latin typeface="Calibri" panose="020F0502020204030204" pitchFamily="34" charset="0"/>
                <a:cs typeface="Calibri" panose="020F0502020204030204" pitchFamily="34" charset="0"/>
              </a:rPr>
            </a:br>
            <a:endParaRPr lang="en-GB" sz="4000" dirty="0">
              <a:ln w="0"/>
              <a:effectLst>
                <a:reflection blurRad="6350" stA="53000" endA="300" endPos="35500" dir="5400000" sy="-90000" algn="bl" rotWithShape="0"/>
              </a:effectLst>
              <a:latin typeface="Calibri" panose="020F0502020204030204" pitchFamily="34" charset="0"/>
              <a:cs typeface="Calibri" panose="020F0502020204030204" pitchFamily="34" charset="0"/>
            </a:endParaRPr>
          </a:p>
          <a:p>
            <a:pPr algn="ctr"/>
            <a:r>
              <a:rPr lang="en-GB" sz="4000" dirty="0">
                <a:ln w="0"/>
                <a:effectLst>
                  <a:reflection blurRad="6350" stA="53000" endA="300" endPos="35500" dir="5400000" sy="-90000" algn="bl" rotWithShape="0"/>
                </a:effectLst>
                <a:latin typeface="Calibri" panose="020F0502020204030204" pitchFamily="34" charset="0"/>
                <a:cs typeface="Calibri" panose="020F0502020204030204" pitchFamily="34" charset="0"/>
              </a:rPr>
              <a:t>Questions?</a:t>
            </a:r>
          </a:p>
        </p:txBody>
      </p:sp>
      <p:pic>
        <p:nvPicPr>
          <p:cNvPr id="17" name="Picture 16" descr="A person wearing glasses and smiling at the camera&#10;&#10;Description automatically generated">
            <a:extLst>
              <a:ext uri="{FF2B5EF4-FFF2-40B4-BE49-F238E27FC236}">
                <a16:creationId xmlns:a16="http://schemas.microsoft.com/office/drawing/2014/main" id="{D0FE63DD-94E8-4797-A0ED-25B012CA0CF9}"/>
              </a:ext>
            </a:extLst>
          </p:cNvPr>
          <p:cNvPicPr>
            <a:picLocks noChangeAspect="1"/>
          </p:cNvPicPr>
          <p:nvPr/>
        </p:nvPicPr>
        <p:blipFill rotWithShape="1">
          <a:blip r:embed="rId3">
            <a:extLst>
              <a:ext uri="{28A0092B-C50C-407E-A947-70E740481C1C}">
                <a14:useLocalDpi xmlns:a14="http://schemas.microsoft.com/office/drawing/2010/main" val="0"/>
              </a:ext>
            </a:extLst>
          </a:blip>
          <a:srcRect l="6657" t="7805" r="9139" b="7642"/>
          <a:stretch/>
        </p:blipFill>
        <p:spPr>
          <a:xfrm>
            <a:off x="3125528" y="2383210"/>
            <a:ext cx="2911336" cy="2922576"/>
          </a:xfrm>
          <a:prstGeom prst="flowChartConnector">
            <a:avLst/>
          </a:prstGeom>
        </p:spPr>
      </p:pic>
      <p:pic>
        <p:nvPicPr>
          <p:cNvPr id="18" name="Picture 17" descr="A close up of a sign&#10;&#10;Description automatically generated">
            <a:extLst>
              <a:ext uri="{FF2B5EF4-FFF2-40B4-BE49-F238E27FC236}">
                <a16:creationId xmlns:a16="http://schemas.microsoft.com/office/drawing/2014/main" id="{8E13E641-E1D5-47C2-AB32-BAF016564B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3603" y="2323418"/>
            <a:ext cx="3147760" cy="3129824"/>
          </a:xfrm>
          <a:prstGeom prst="rect">
            <a:avLst/>
          </a:prstGeom>
        </p:spPr>
      </p:pic>
      <p:sp>
        <p:nvSpPr>
          <p:cNvPr id="19" name="TextBox 18">
            <a:extLst>
              <a:ext uri="{FF2B5EF4-FFF2-40B4-BE49-F238E27FC236}">
                <a16:creationId xmlns:a16="http://schemas.microsoft.com/office/drawing/2014/main" id="{9E3CC7D0-B13F-49C7-85B8-C4854C9AF1C8}"/>
              </a:ext>
            </a:extLst>
          </p:cNvPr>
          <p:cNvSpPr txBox="1"/>
          <p:nvPr/>
        </p:nvSpPr>
        <p:spPr>
          <a:xfrm>
            <a:off x="3049376" y="5453242"/>
            <a:ext cx="3212403" cy="646331"/>
          </a:xfrm>
          <a:prstGeom prst="rect">
            <a:avLst/>
          </a:prstGeom>
          <a:noFill/>
        </p:spPr>
        <p:txBody>
          <a:bodyPr wrap="square" rtlCol="0">
            <a:spAutoFit/>
          </a:bodyPr>
          <a:lstStyle/>
          <a:p>
            <a:pPr algn="ctr"/>
            <a:r>
              <a:rPr lang="en-GB" b="1" dirty="0">
                <a:latin typeface="Calibri" panose="020F0502020204030204" pitchFamily="34" charset="0"/>
                <a:cs typeface="Calibri" panose="020F0502020204030204" pitchFamily="34" charset="0"/>
              </a:rPr>
              <a:t>Liz Norman (Founder/CEO) </a:t>
            </a:r>
            <a:r>
              <a:rPr lang="en-GB"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liz@elizabethnorman.com</a:t>
            </a:r>
            <a:endParaRPr lang="en-GB"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8E85B681-3A93-4F59-A334-9183CFE0B103}"/>
              </a:ext>
            </a:extLst>
          </p:cNvPr>
          <p:cNvSpPr txBox="1"/>
          <p:nvPr/>
        </p:nvSpPr>
        <p:spPr>
          <a:xfrm>
            <a:off x="5923603" y="5453242"/>
            <a:ext cx="3397405" cy="646331"/>
          </a:xfrm>
          <a:prstGeom prst="rect">
            <a:avLst/>
          </a:prstGeom>
          <a:noFill/>
        </p:spPr>
        <p:txBody>
          <a:bodyPr wrap="square" rtlCol="0">
            <a:spAutoFit/>
          </a:bodyPr>
          <a:lstStyle/>
          <a:p>
            <a:pPr algn="ctr"/>
            <a:r>
              <a:rPr lang="en-GB"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www.elizabethnorman.com</a:t>
            </a:r>
            <a:endParaRPr lang="en-GB" dirty="0">
              <a:latin typeface="Calibri" panose="020F0502020204030204" pitchFamily="34" charset="0"/>
              <a:cs typeface="Calibri" panose="020F0502020204030204" pitchFamily="34" charset="0"/>
            </a:endParaRPr>
          </a:p>
          <a:p>
            <a:pPr algn="ctr"/>
            <a:r>
              <a:rPr lang="en-GB" dirty="0">
                <a:latin typeface="Calibri" panose="020F0502020204030204" pitchFamily="34" charset="0"/>
                <a:cs typeface="Calibri" panose="020F0502020204030204" pitchFamily="34" charset="0"/>
              </a:rPr>
              <a:t>0207 826 3311</a:t>
            </a:r>
          </a:p>
        </p:txBody>
      </p:sp>
      <p:cxnSp>
        <p:nvCxnSpPr>
          <p:cNvPr id="14" name="Straight Connector 13">
            <a:extLst>
              <a:ext uri="{FF2B5EF4-FFF2-40B4-BE49-F238E27FC236}">
                <a16:creationId xmlns:a16="http://schemas.microsoft.com/office/drawing/2014/main" id="{8F18C33F-C8B8-49AB-A189-79D80740ED67}"/>
              </a:ext>
            </a:extLst>
          </p:cNvPr>
          <p:cNvCxnSpPr/>
          <p:nvPr/>
        </p:nvCxnSpPr>
        <p:spPr>
          <a:xfrm>
            <a:off x="765391" y="1130968"/>
            <a:ext cx="108440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1815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lumMod val="75000"/>
                <a:lumOff val="25000"/>
              </a:schemeClr>
            </a:gs>
            <a:gs pos="100000">
              <a:schemeClr val="bg1"/>
            </a:gs>
            <a:gs pos="47000">
              <a:srgbClr val="00656B"/>
            </a:gs>
            <a:gs pos="0">
              <a:srgbClr val="00656B"/>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351797"/>
            <a:ext cx="10058400" cy="1371600"/>
          </a:xfrm>
        </p:spPr>
        <p:txBody>
          <a:bodyPr>
            <a:normAutofit/>
          </a:bodyPr>
          <a:lstStyle/>
          <a:p>
            <a:pPr algn="ctr"/>
            <a:r>
              <a:rPr lang="en-US" sz="5400" cap="none" dirty="0">
                <a:ln w="0"/>
                <a:effectLst>
                  <a:reflection blurRad="6350" stA="53000" endA="300" endPos="35500" dir="5400000" sy="-90000" algn="bl" rotWithShape="0"/>
                </a:effectLst>
                <a:latin typeface="Calibri" panose="020F0502020204030204" pitchFamily="34" charset="0"/>
                <a:cs typeface="Calibri" panose="020F0502020204030204" pitchFamily="34" charset="0"/>
              </a:rPr>
              <a:t>WHEN &amp; WHO?</a:t>
            </a:r>
          </a:p>
        </p:txBody>
      </p:sp>
      <p:graphicFrame>
        <p:nvGraphicFramePr>
          <p:cNvPr id="5" name="Content Placeholder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52453163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BC3918FF-3D07-4749-9F94-80397D7C53B3}"/>
              </a:ext>
            </a:extLst>
          </p:cNvPr>
          <p:cNvCxnSpPr/>
          <p:nvPr/>
        </p:nvCxnSpPr>
        <p:spPr>
          <a:xfrm>
            <a:off x="673994" y="1828800"/>
            <a:ext cx="1084401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FF31C36C-FB48-4E07-88A0-82C9D146F5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389" y="48692"/>
            <a:ext cx="1548299" cy="1539477"/>
          </a:xfrm>
          <a:prstGeom prst="rect">
            <a:avLst/>
          </a:prstGeom>
        </p:spPr>
      </p:pic>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656B"/>
            </a:gs>
            <a:gs pos="30000">
              <a:srgbClr val="00656B"/>
            </a:gs>
            <a:gs pos="62000">
              <a:schemeClr val="tx1"/>
            </a:gs>
            <a:gs pos="100000">
              <a:schemeClr val="tx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27D7-9B9D-4D1F-90E2-F8FA75535F78}"/>
              </a:ext>
            </a:extLst>
          </p:cNvPr>
          <p:cNvSpPr>
            <a:spLocks noGrp="1"/>
          </p:cNvSpPr>
          <p:nvPr>
            <p:ph type="title"/>
          </p:nvPr>
        </p:nvSpPr>
        <p:spPr>
          <a:xfrm>
            <a:off x="1585653" y="533734"/>
            <a:ext cx="9778821" cy="1371600"/>
          </a:xfrm>
        </p:spPr>
        <p:txBody>
          <a:bodyPr>
            <a:noAutofit/>
          </a:bodyPr>
          <a:lstStyle/>
          <a:p>
            <a:pPr algn="ctr"/>
            <a:r>
              <a:rPr lang="en-GB" sz="5400" dirty="0">
                <a:ln w="0"/>
                <a:effectLst>
                  <a:reflection blurRad="6350" stA="53000" endA="300" endPos="35500" dir="5400000" sy="-90000" algn="bl" rotWithShape="0"/>
                </a:effectLst>
                <a:latin typeface="Calibri" panose="020F0502020204030204" pitchFamily="34" charset="0"/>
                <a:cs typeface="Calibri" panose="020F0502020204030204" pitchFamily="34" charset="0"/>
              </a:rPr>
              <a:t>IR35 = INCREASED TAX REVENUES</a:t>
            </a:r>
          </a:p>
        </p:txBody>
      </p:sp>
      <p:pic>
        <p:nvPicPr>
          <p:cNvPr id="5" name="Picture 4" descr="A picture containing holding&#10;&#10;Description automatically generated">
            <a:extLst>
              <a:ext uri="{FF2B5EF4-FFF2-40B4-BE49-F238E27FC236}">
                <a16:creationId xmlns:a16="http://schemas.microsoft.com/office/drawing/2014/main" id="{F7ADDFE2-5720-4F4F-9565-A23237C942D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205" t="13968"/>
          <a:stretch/>
        </p:blipFill>
        <p:spPr>
          <a:xfrm>
            <a:off x="7277211" y="4377078"/>
            <a:ext cx="4914789" cy="2480922"/>
          </a:xfrm>
          <a:prstGeom prst="rect">
            <a:avLst/>
          </a:prstGeom>
        </p:spPr>
      </p:pic>
      <p:sp>
        <p:nvSpPr>
          <p:cNvPr id="6" name="TextBox 5">
            <a:extLst>
              <a:ext uri="{FF2B5EF4-FFF2-40B4-BE49-F238E27FC236}">
                <a16:creationId xmlns:a16="http://schemas.microsoft.com/office/drawing/2014/main" id="{EC4148A4-E45C-4435-A90E-C1A35EF4C201}"/>
              </a:ext>
            </a:extLst>
          </p:cNvPr>
          <p:cNvSpPr txBox="1"/>
          <p:nvPr/>
        </p:nvSpPr>
        <p:spPr>
          <a:xfrm>
            <a:off x="7625456" y="7002372"/>
            <a:ext cx="4043966" cy="230832"/>
          </a:xfrm>
          <a:prstGeom prst="rect">
            <a:avLst/>
          </a:prstGeom>
          <a:noFill/>
        </p:spPr>
        <p:txBody>
          <a:bodyPr wrap="square" rtlCol="0">
            <a:spAutoFit/>
          </a:bodyPr>
          <a:lstStyle/>
          <a:p>
            <a:r>
              <a:rPr lang="en-GB" sz="900">
                <a:hlinkClick r:id="rId4" tooltip="https://www.flickr.com/photos/pictures-of-money/17123240849"/>
              </a:rPr>
              <a:t>This Photo</a:t>
            </a:r>
            <a:r>
              <a:rPr lang="en-GB" sz="900"/>
              <a:t> by Unknown Author is licensed under </a:t>
            </a:r>
            <a:r>
              <a:rPr lang="en-GB" sz="900">
                <a:hlinkClick r:id="rId5" tooltip="https://creativecommons.org/licenses/by/3.0/"/>
              </a:rPr>
              <a:t>CC BY</a:t>
            </a:r>
            <a:endParaRPr lang="en-GB" sz="900"/>
          </a:p>
        </p:txBody>
      </p:sp>
      <p:pic>
        <p:nvPicPr>
          <p:cNvPr id="7" name="Picture 6">
            <a:extLst>
              <a:ext uri="{FF2B5EF4-FFF2-40B4-BE49-F238E27FC236}">
                <a16:creationId xmlns:a16="http://schemas.microsoft.com/office/drawing/2014/main" id="{19CED9A0-9DB0-4B38-92F9-53EB427C6ABE}"/>
              </a:ext>
            </a:extLst>
          </p:cNvPr>
          <p:cNvPicPr>
            <a:picLocks noChangeAspect="1"/>
          </p:cNvPicPr>
          <p:nvPr/>
        </p:nvPicPr>
        <p:blipFill>
          <a:blip r:embed="rId6"/>
          <a:stretch>
            <a:fillRect/>
          </a:stretch>
        </p:blipFill>
        <p:spPr>
          <a:xfrm>
            <a:off x="811505" y="1977520"/>
            <a:ext cx="10857917" cy="24386"/>
          </a:xfrm>
          <a:prstGeom prst="rect">
            <a:avLst/>
          </a:prstGeom>
        </p:spPr>
      </p:pic>
      <p:sp>
        <p:nvSpPr>
          <p:cNvPr id="3" name="TextBox 2">
            <a:extLst>
              <a:ext uri="{FF2B5EF4-FFF2-40B4-BE49-F238E27FC236}">
                <a16:creationId xmlns:a16="http://schemas.microsoft.com/office/drawing/2014/main" id="{A4EE3B61-4759-4435-B9DF-D21C8E9AD8B7}"/>
              </a:ext>
            </a:extLst>
          </p:cNvPr>
          <p:cNvSpPr txBox="1"/>
          <p:nvPr/>
        </p:nvSpPr>
        <p:spPr>
          <a:xfrm>
            <a:off x="811505" y="2584118"/>
            <a:ext cx="6813951"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2">
                    <a:lumMod val="50000"/>
                  </a:schemeClr>
                </a:solidFill>
                <a:latin typeface="Calibri" panose="020F0502020204030204" pitchFamily="34" charset="0"/>
                <a:cs typeface="Calibri" panose="020F0502020204030204" pitchFamily="34" charset="0"/>
              </a:rPr>
              <a:t>Shortfall in NI contributions (13.8%)</a:t>
            </a:r>
          </a:p>
          <a:p>
            <a:pPr marL="285750" indent="-285750">
              <a:buFont typeface="Arial" panose="020B0604020202020204" pitchFamily="34" charset="0"/>
              <a:buChar char="•"/>
            </a:pPr>
            <a:r>
              <a:rPr lang="en-GB" sz="2400" dirty="0">
                <a:solidFill>
                  <a:schemeClr val="bg2">
                    <a:lumMod val="50000"/>
                  </a:schemeClr>
                </a:solidFill>
                <a:latin typeface="Calibri" panose="020F0502020204030204" pitchFamily="34" charset="0"/>
                <a:cs typeface="Calibri" panose="020F0502020204030204" pitchFamily="34" charset="0"/>
              </a:rPr>
              <a:t>Freelancers enjoy more tax efficiency through dividends</a:t>
            </a:r>
          </a:p>
          <a:p>
            <a:pPr marL="285750" indent="-285750">
              <a:buFont typeface="Arial" panose="020B0604020202020204" pitchFamily="34" charset="0"/>
              <a:buChar char="•"/>
            </a:pPr>
            <a:r>
              <a:rPr lang="en-GB" sz="2400" dirty="0">
                <a:solidFill>
                  <a:schemeClr val="bg2">
                    <a:lumMod val="50000"/>
                  </a:schemeClr>
                </a:solidFill>
                <a:latin typeface="Calibri" panose="020F0502020204030204" pitchFamily="34" charset="0"/>
                <a:cs typeface="Calibri" panose="020F0502020204030204" pitchFamily="34" charset="0"/>
              </a:rPr>
              <a:t>Shortfall in taxable income belonging to self-employed or Ltd company contractors</a:t>
            </a:r>
          </a:p>
        </p:txBody>
      </p:sp>
      <p:sp>
        <p:nvSpPr>
          <p:cNvPr id="4" name="TextBox 3">
            <a:extLst>
              <a:ext uri="{FF2B5EF4-FFF2-40B4-BE49-F238E27FC236}">
                <a16:creationId xmlns:a16="http://schemas.microsoft.com/office/drawing/2014/main" id="{BFAE048A-AB8D-4B70-9FAA-A192878F8AFA}"/>
              </a:ext>
            </a:extLst>
          </p:cNvPr>
          <p:cNvSpPr txBox="1"/>
          <p:nvPr/>
        </p:nvSpPr>
        <p:spPr>
          <a:xfrm>
            <a:off x="811503" y="5105322"/>
            <a:ext cx="6117464" cy="954107"/>
          </a:xfrm>
          <a:custGeom>
            <a:avLst/>
            <a:gdLst>
              <a:gd name="connsiteX0" fmla="*/ 0 w 6117464"/>
              <a:gd name="connsiteY0" fmla="*/ 0 h 954107"/>
              <a:gd name="connsiteX1" fmla="*/ 618544 w 6117464"/>
              <a:gd name="connsiteY1" fmla="*/ 0 h 954107"/>
              <a:gd name="connsiteX2" fmla="*/ 1420611 w 6117464"/>
              <a:gd name="connsiteY2" fmla="*/ 0 h 954107"/>
              <a:gd name="connsiteX3" fmla="*/ 1916805 w 6117464"/>
              <a:gd name="connsiteY3" fmla="*/ 0 h 954107"/>
              <a:gd name="connsiteX4" fmla="*/ 2535349 w 6117464"/>
              <a:gd name="connsiteY4" fmla="*/ 0 h 954107"/>
              <a:gd name="connsiteX5" fmla="*/ 3276242 w 6117464"/>
              <a:gd name="connsiteY5" fmla="*/ 0 h 954107"/>
              <a:gd name="connsiteX6" fmla="*/ 4078309 w 6117464"/>
              <a:gd name="connsiteY6" fmla="*/ 0 h 954107"/>
              <a:gd name="connsiteX7" fmla="*/ 4819202 w 6117464"/>
              <a:gd name="connsiteY7" fmla="*/ 0 h 954107"/>
              <a:gd name="connsiteX8" fmla="*/ 5315396 w 6117464"/>
              <a:gd name="connsiteY8" fmla="*/ 0 h 954107"/>
              <a:gd name="connsiteX9" fmla="*/ 6117464 w 6117464"/>
              <a:gd name="connsiteY9" fmla="*/ 0 h 954107"/>
              <a:gd name="connsiteX10" fmla="*/ 6117464 w 6117464"/>
              <a:gd name="connsiteY10" fmla="*/ 467512 h 954107"/>
              <a:gd name="connsiteX11" fmla="*/ 6117464 w 6117464"/>
              <a:gd name="connsiteY11" fmla="*/ 954107 h 954107"/>
              <a:gd name="connsiteX12" fmla="*/ 5376571 w 6117464"/>
              <a:gd name="connsiteY12" fmla="*/ 954107 h 954107"/>
              <a:gd name="connsiteX13" fmla="*/ 4880377 w 6117464"/>
              <a:gd name="connsiteY13" fmla="*/ 954107 h 954107"/>
              <a:gd name="connsiteX14" fmla="*/ 4323008 w 6117464"/>
              <a:gd name="connsiteY14" fmla="*/ 954107 h 954107"/>
              <a:gd name="connsiteX15" fmla="*/ 3643290 w 6117464"/>
              <a:gd name="connsiteY15" fmla="*/ 954107 h 954107"/>
              <a:gd name="connsiteX16" fmla="*/ 3147095 w 6117464"/>
              <a:gd name="connsiteY16" fmla="*/ 954107 h 954107"/>
              <a:gd name="connsiteX17" fmla="*/ 2650901 w 6117464"/>
              <a:gd name="connsiteY17" fmla="*/ 954107 h 954107"/>
              <a:gd name="connsiteX18" fmla="*/ 1971183 w 6117464"/>
              <a:gd name="connsiteY18" fmla="*/ 954107 h 954107"/>
              <a:gd name="connsiteX19" fmla="*/ 1474989 w 6117464"/>
              <a:gd name="connsiteY19" fmla="*/ 954107 h 954107"/>
              <a:gd name="connsiteX20" fmla="*/ 795270 w 6117464"/>
              <a:gd name="connsiteY20" fmla="*/ 954107 h 954107"/>
              <a:gd name="connsiteX21" fmla="*/ 0 w 6117464"/>
              <a:gd name="connsiteY21" fmla="*/ 954107 h 954107"/>
              <a:gd name="connsiteX22" fmla="*/ 0 w 6117464"/>
              <a:gd name="connsiteY22" fmla="*/ 477054 h 954107"/>
              <a:gd name="connsiteX23" fmla="*/ 0 w 6117464"/>
              <a:gd name="connsiteY23"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17464" h="954107" extrusionOk="0">
                <a:moveTo>
                  <a:pt x="0" y="0"/>
                </a:moveTo>
                <a:cubicBezTo>
                  <a:pt x="167578" y="17800"/>
                  <a:pt x="463416" y="8908"/>
                  <a:pt x="618544" y="0"/>
                </a:cubicBezTo>
                <a:cubicBezTo>
                  <a:pt x="773672" y="-8908"/>
                  <a:pt x="1247626" y="10207"/>
                  <a:pt x="1420611" y="0"/>
                </a:cubicBezTo>
                <a:cubicBezTo>
                  <a:pt x="1593596" y="-10207"/>
                  <a:pt x="1800906" y="19094"/>
                  <a:pt x="1916805" y="0"/>
                </a:cubicBezTo>
                <a:cubicBezTo>
                  <a:pt x="2032704" y="-19094"/>
                  <a:pt x="2318468" y="6228"/>
                  <a:pt x="2535349" y="0"/>
                </a:cubicBezTo>
                <a:cubicBezTo>
                  <a:pt x="2752230" y="-6228"/>
                  <a:pt x="3042736" y="-22598"/>
                  <a:pt x="3276242" y="0"/>
                </a:cubicBezTo>
                <a:cubicBezTo>
                  <a:pt x="3509748" y="22598"/>
                  <a:pt x="3801585" y="6801"/>
                  <a:pt x="4078309" y="0"/>
                </a:cubicBezTo>
                <a:cubicBezTo>
                  <a:pt x="4355033" y="-6801"/>
                  <a:pt x="4571540" y="10676"/>
                  <a:pt x="4819202" y="0"/>
                </a:cubicBezTo>
                <a:cubicBezTo>
                  <a:pt x="5066864" y="-10676"/>
                  <a:pt x="5137315" y="-6514"/>
                  <a:pt x="5315396" y="0"/>
                </a:cubicBezTo>
                <a:cubicBezTo>
                  <a:pt x="5493477" y="6514"/>
                  <a:pt x="5948297" y="-31424"/>
                  <a:pt x="6117464" y="0"/>
                </a:cubicBezTo>
                <a:cubicBezTo>
                  <a:pt x="6138884" y="158152"/>
                  <a:pt x="6098682" y="239299"/>
                  <a:pt x="6117464" y="467512"/>
                </a:cubicBezTo>
                <a:cubicBezTo>
                  <a:pt x="6136246" y="695725"/>
                  <a:pt x="6139082" y="769605"/>
                  <a:pt x="6117464" y="954107"/>
                </a:cubicBezTo>
                <a:cubicBezTo>
                  <a:pt x="5895927" y="928459"/>
                  <a:pt x="5624797" y="967974"/>
                  <a:pt x="5376571" y="954107"/>
                </a:cubicBezTo>
                <a:cubicBezTo>
                  <a:pt x="5128345" y="940240"/>
                  <a:pt x="5048164" y="948750"/>
                  <a:pt x="4880377" y="954107"/>
                </a:cubicBezTo>
                <a:cubicBezTo>
                  <a:pt x="4712590" y="959464"/>
                  <a:pt x="4440183" y="929300"/>
                  <a:pt x="4323008" y="954107"/>
                </a:cubicBezTo>
                <a:cubicBezTo>
                  <a:pt x="4205833" y="978914"/>
                  <a:pt x="3805375" y="949138"/>
                  <a:pt x="3643290" y="954107"/>
                </a:cubicBezTo>
                <a:cubicBezTo>
                  <a:pt x="3481205" y="959076"/>
                  <a:pt x="3367590" y="952421"/>
                  <a:pt x="3147095" y="954107"/>
                </a:cubicBezTo>
                <a:cubicBezTo>
                  <a:pt x="2926600" y="955793"/>
                  <a:pt x="2752601" y="950287"/>
                  <a:pt x="2650901" y="954107"/>
                </a:cubicBezTo>
                <a:cubicBezTo>
                  <a:pt x="2549201" y="957927"/>
                  <a:pt x="2262668" y="964849"/>
                  <a:pt x="1971183" y="954107"/>
                </a:cubicBezTo>
                <a:cubicBezTo>
                  <a:pt x="1679698" y="943365"/>
                  <a:pt x="1645688" y="976331"/>
                  <a:pt x="1474989" y="954107"/>
                </a:cubicBezTo>
                <a:cubicBezTo>
                  <a:pt x="1304290" y="931883"/>
                  <a:pt x="1112586" y="959547"/>
                  <a:pt x="795270" y="954107"/>
                </a:cubicBezTo>
                <a:cubicBezTo>
                  <a:pt x="477954" y="948667"/>
                  <a:pt x="249135" y="952224"/>
                  <a:pt x="0" y="954107"/>
                </a:cubicBezTo>
                <a:cubicBezTo>
                  <a:pt x="8530" y="838885"/>
                  <a:pt x="17855" y="597205"/>
                  <a:pt x="0" y="477054"/>
                </a:cubicBezTo>
                <a:cubicBezTo>
                  <a:pt x="-17855" y="356903"/>
                  <a:pt x="8876" y="220972"/>
                  <a:pt x="0" y="0"/>
                </a:cubicBezTo>
                <a:close/>
              </a:path>
            </a:pathLst>
          </a:custGeom>
          <a:noFill/>
          <a:ln w="25400" cap="rnd">
            <a:noFill/>
            <a:extLst>
              <a:ext uri="{C807C97D-BFC1-408E-A445-0C87EB9F89A2}">
                <ask:lineSketchStyleProps xmlns:ask="http://schemas.microsoft.com/office/drawing/2018/sketchyshapes" sd="3845253561">
                  <a:prstGeom prst="rect">
                    <a:avLst/>
                  </a:prstGeom>
                  <ask:type>
                    <ask:lineSketchFreehand/>
                  </ask:type>
                </ask:lineSketchStyleProps>
              </a:ext>
            </a:extLst>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GB" sz="2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cs typeface="Calibri" panose="020F0502020204030204" pitchFamily="34" charset="0"/>
              </a:rPr>
              <a:t>HMRC expecting to raise billions in extra tax revenue</a:t>
            </a:r>
          </a:p>
        </p:txBody>
      </p:sp>
      <p:pic>
        <p:nvPicPr>
          <p:cNvPr id="8" name="Picture 7" descr="A close up of a sign&#10;&#10;Description automatically generated">
            <a:extLst>
              <a:ext uri="{FF2B5EF4-FFF2-40B4-BE49-F238E27FC236}">
                <a16:creationId xmlns:a16="http://schemas.microsoft.com/office/drawing/2014/main" id="{5594E2D8-3248-4916-86A9-7771B10F34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54" y="0"/>
            <a:ext cx="1548299" cy="1539477"/>
          </a:xfrm>
          <a:prstGeom prst="rect">
            <a:avLst/>
          </a:prstGeom>
        </p:spPr>
      </p:pic>
    </p:spTree>
    <p:extLst>
      <p:ext uri="{BB962C8B-B14F-4D97-AF65-F5344CB8AC3E}">
        <p14:creationId xmlns:p14="http://schemas.microsoft.com/office/powerpoint/2010/main" val="2487870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12000">
              <a:schemeClr val="tx1"/>
            </a:gs>
            <a:gs pos="100000">
              <a:srgbClr val="00656B"/>
            </a:gs>
            <a:gs pos="28000">
              <a:srgbClr val="00656B"/>
            </a:gs>
            <a:gs pos="58000">
              <a:schemeClr val="bg1"/>
            </a:gs>
          </a:gsLst>
          <a:lin ang="5400000" scaled="1"/>
        </a:gradFill>
        <a:effectLst/>
      </p:bgPr>
    </p:bg>
    <p:spTree>
      <p:nvGrpSpPr>
        <p:cNvPr id="1" name=""/>
        <p:cNvGrpSpPr/>
        <p:nvPr/>
      </p:nvGrpSpPr>
      <p:grpSpPr>
        <a:xfrm>
          <a:off x="0" y="0"/>
          <a:ext cx="0" cy="0"/>
          <a:chOff x="0" y="0"/>
          <a:chExt cx="0" cy="0"/>
        </a:xfrm>
      </p:grpSpPr>
      <p:pic>
        <p:nvPicPr>
          <p:cNvPr id="16" name="Picture 15" descr="A book on a table&#10;&#10;Description automatically generated">
            <a:extLst>
              <a:ext uri="{FF2B5EF4-FFF2-40B4-BE49-F238E27FC236}">
                <a16:creationId xmlns:a16="http://schemas.microsoft.com/office/drawing/2014/main" id="{3E99426F-A395-4DF0-B473-658411CB1A71}"/>
              </a:ext>
            </a:extLst>
          </p:cNvPr>
          <p:cNvPicPr>
            <a:picLocks noChangeAspect="1"/>
          </p:cNvPicPr>
          <p:nvPr/>
        </p:nvPicPr>
        <p:blipFill>
          <a:blip r:embed="rId3">
            <a:alphaModFix amt="57000"/>
            <a:extLst>
              <a:ext uri="{BEBA8EAE-BF5A-486C-A8C5-ECC9F3942E4B}">
                <a14:imgProps xmlns:a14="http://schemas.microsoft.com/office/drawing/2010/main">
                  <a14:imgLayer r:embed="rId4">
                    <a14:imgEffect>
                      <a14:saturation sat="63000"/>
                    </a14:imgEffect>
                    <a14:imgEffect>
                      <a14:brightnessContrast bright="-2000" contrast="-6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29411"/>
            <a:ext cx="12192000" cy="7021094"/>
          </a:xfrm>
          <a:prstGeom prst="rect">
            <a:avLst/>
          </a:prstGeom>
        </p:spPr>
      </p:pic>
      <p:sp>
        <p:nvSpPr>
          <p:cNvPr id="17" name="TextBox 16">
            <a:extLst>
              <a:ext uri="{FF2B5EF4-FFF2-40B4-BE49-F238E27FC236}">
                <a16:creationId xmlns:a16="http://schemas.microsoft.com/office/drawing/2014/main" id="{44FCD447-D572-4C62-9AD4-734986843FF6}"/>
              </a:ext>
            </a:extLst>
          </p:cNvPr>
          <p:cNvSpPr txBox="1"/>
          <p:nvPr/>
        </p:nvSpPr>
        <p:spPr>
          <a:xfrm>
            <a:off x="0" y="6864682"/>
            <a:ext cx="12192000" cy="230832"/>
          </a:xfrm>
          <a:prstGeom prst="rect">
            <a:avLst/>
          </a:prstGeom>
          <a:noFill/>
        </p:spPr>
        <p:txBody>
          <a:bodyPr wrap="square" rtlCol="0">
            <a:spAutoFit/>
          </a:bodyPr>
          <a:lstStyle/>
          <a:p>
            <a:r>
              <a:rPr lang="en-GB" sz="900">
                <a:hlinkClick r:id="rId5" tooltip="http://www.finsmes.com/2019/04/the-importance-of-tax-planning.html"/>
              </a:rPr>
              <a:t>This Photo</a:t>
            </a:r>
            <a:r>
              <a:rPr lang="en-GB" sz="900"/>
              <a:t> by Unknown Author is licensed under </a:t>
            </a:r>
            <a:r>
              <a:rPr lang="en-GB" sz="900">
                <a:hlinkClick r:id="rId6" tooltip="https://creativecommons.org/licenses/by-nc-nd/3.0/"/>
              </a:rPr>
              <a:t>CC BY-NC-ND</a:t>
            </a:r>
            <a:endParaRPr lang="en-GB" sz="900"/>
          </a:p>
        </p:txBody>
      </p:sp>
      <p:cxnSp>
        <p:nvCxnSpPr>
          <p:cNvPr id="9" name="Straight Connector 8">
            <a:extLst>
              <a:ext uri="{FF2B5EF4-FFF2-40B4-BE49-F238E27FC236}">
                <a16:creationId xmlns:a16="http://schemas.microsoft.com/office/drawing/2014/main" id="{95002C5A-7070-405D-A358-7A4809728BE8}"/>
              </a:ext>
            </a:extLst>
          </p:cNvPr>
          <p:cNvCxnSpPr/>
          <p:nvPr/>
        </p:nvCxnSpPr>
        <p:spPr>
          <a:xfrm>
            <a:off x="4906851" y="1168756"/>
            <a:ext cx="0" cy="452048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5B427D7-9B9D-4D1F-90E2-F8FA75535F78}"/>
              </a:ext>
            </a:extLst>
          </p:cNvPr>
          <p:cNvSpPr>
            <a:spLocks noGrp="1"/>
          </p:cNvSpPr>
          <p:nvPr>
            <p:ph type="title"/>
          </p:nvPr>
        </p:nvSpPr>
        <p:spPr>
          <a:xfrm>
            <a:off x="323360" y="2681336"/>
            <a:ext cx="4731627" cy="1371600"/>
          </a:xfrm>
        </p:spPr>
        <p:txBody>
          <a:bodyPr>
            <a:noAutofit/>
          </a:bodyPr>
          <a:lstStyle/>
          <a:p>
            <a:pPr algn="ctr"/>
            <a:r>
              <a:rPr lang="en-GB" sz="5400" dirty="0">
                <a:ln w="0"/>
                <a:solidFill>
                  <a:schemeClr val="tx1"/>
                </a:solidFill>
                <a:effectLst>
                  <a:reflection blurRad="6350" stA="53000" endA="300" endPos="35500" dir="5400000" sy="-90000" algn="bl" rotWithShape="0"/>
                </a:effectLst>
                <a:latin typeface="Calibri" panose="020F0502020204030204" pitchFamily="34" charset="0"/>
                <a:cs typeface="Calibri" panose="020F0502020204030204" pitchFamily="34" charset="0"/>
              </a:rPr>
              <a:t>KEY CHANGES</a:t>
            </a:r>
          </a:p>
        </p:txBody>
      </p:sp>
      <p:sp>
        <p:nvSpPr>
          <p:cNvPr id="3" name="TextBox 2">
            <a:extLst>
              <a:ext uri="{FF2B5EF4-FFF2-40B4-BE49-F238E27FC236}">
                <a16:creationId xmlns:a16="http://schemas.microsoft.com/office/drawing/2014/main" id="{A4EE3B61-4759-4435-B9DF-D21C8E9AD8B7}"/>
              </a:ext>
            </a:extLst>
          </p:cNvPr>
          <p:cNvSpPr txBox="1"/>
          <p:nvPr/>
        </p:nvSpPr>
        <p:spPr>
          <a:xfrm>
            <a:off x="5388996" y="790499"/>
            <a:ext cx="6049086" cy="519616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dirty="0">
                <a:latin typeface="Calibri" panose="020F0502020204030204" pitchFamily="34" charset="0"/>
                <a:cs typeface="Calibri" panose="020F0502020204030204" pitchFamily="34" charset="0"/>
              </a:rPr>
              <a:t>If the correct tax is not paid by the freelancer, then it will be the employer that is liable, not the employee. </a:t>
            </a:r>
          </a:p>
          <a:p>
            <a:pPr marL="285750" indent="-285750">
              <a:lnSpc>
                <a:spcPct val="150000"/>
              </a:lnSpc>
              <a:buFont typeface="Arial" panose="020B0604020202020204" pitchFamily="34" charset="0"/>
              <a:buChar char="•"/>
            </a:pPr>
            <a:r>
              <a:rPr lang="en-GB" sz="2800" dirty="0">
                <a:latin typeface="Calibri" panose="020F0502020204030204" pitchFamily="34" charset="0"/>
                <a:cs typeface="Calibri" panose="020F0502020204030204" pitchFamily="34" charset="0"/>
              </a:rPr>
              <a:t>It will no longer be possible for freelancers to justify operating as Ltd companies because they work for several employees.  </a:t>
            </a:r>
          </a:p>
        </p:txBody>
      </p:sp>
      <p:pic>
        <p:nvPicPr>
          <p:cNvPr id="11" name="Picture 10" descr="A close up of a sign&#10;&#10;Description automatically generated">
            <a:extLst>
              <a:ext uri="{FF2B5EF4-FFF2-40B4-BE49-F238E27FC236}">
                <a16:creationId xmlns:a16="http://schemas.microsoft.com/office/drawing/2014/main" id="{BDD74B4E-C878-4299-93A2-CCFAA80B6D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548299" cy="1539477"/>
          </a:xfrm>
          <a:prstGeom prst="rect">
            <a:avLst/>
          </a:prstGeom>
        </p:spPr>
      </p:pic>
    </p:spTree>
    <p:extLst>
      <p:ext uri="{BB962C8B-B14F-4D97-AF65-F5344CB8AC3E}">
        <p14:creationId xmlns:p14="http://schemas.microsoft.com/office/powerpoint/2010/main" val="53759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77000">
              <a:schemeClr val="tx1">
                <a:lumMod val="75000"/>
                <a:lumOff val="25000"/>
              </a:schemeClr>
            </a:gs>
            <a:gs pos="100000">
              <a:srgbClr val="00656B"/>
            </a:gs>
          </a:gsLst>
          <a:lin ang="5400000" scaled="1"/>
        </a:gradFill>
        <a:effectLst/>
      </p:bgPr>
    </p:bg>
    <p:spTree>
      <p:nvGrpSpPr>
        <p:cNvPr id="1" name=""/>
        <p:cNvGrpSpPr/>
        <p:nvPr/>
      </p:nvGrpSpPr>
      <p:grpSpPr>
        <a:xfrm>
          <a:off x="0" y="0"/>
          <a:ext cx="0" cy="0"/>
          <a:chOff x="0" y="0"/>
          <a:chExt cx="0" cy="0"/>
        </a:xfrm>
      </p:grpSpPr>
      <p:pic>
        <p:nvPicPr>
          <p:cNvPr id="5" name="Picture 4" descr="A living room filled with furniture and a fireplace&#10;&#10;Description automatically generated">
            <a:extLst>
              <a:ext uri="{FF2B5EF4-FFF2-40B4-BE49-F238E27FC236}">
                <a16:creationId xmlns:a16="http://schemas.microsoft.com/office/drawing/2014/main" id="{89E11B3D-9072-462D-8CEE-3A849F91E151}"/>
              </a:ext>
            </a:extLst>
          </p:cNvPr>
          <p:cNvPicPr>
            <a:picLocks noChangeAspect="1"/>
          </p:cNvPicPr>
          <p:nvPr/>
        </p:nvPicPr>
        <p:blipFill rotWithShape="1">
          <a:blip r:embed="rId3">
            <a:alphaModFix amt="3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1239"/>
          <a:stretch/>
        </p:blipFill>
        <p:spPr>
          <a:xfrm>
            <a:off x="-63497" y="15960"/>
            <a:ext cx="12220755" cy="6842040"/>
          </a:xfrm>
          <a:prstGeom prst="rect">
            <a:avLst/>
          </a:prstGeom>
        </p:spPr>
      </p:pic>
      <p:sp>
        <p:nvSpPr>
          <p:cNvPr id="2" name="Title 1">
            <a:extLst>
              <a:ext uri="{FF2B5EF4-FFF2-40B4-BE49-F238E27FC236}">
                <a16:creationId xmlns:a16="http://schemas.microsoft.com/office/drawing/2014/main" id="{D5B427D7-9B9D-4D1F-90E2-F8FA75535F78}"/>
              </a:ext>
            </a:extLst>
          </p:cNvPr>
          <p:cNvSpPr>
            <a:spLocks noGrp="1"/>
          </p:cNvSpPr>
          <p:nvPr>
            <p:ph type="title"/>
          </p:nvPr>
        </p:nvSpPr>
        <p:spPr>
          <a:xfrm>
            <a:off x="3392569" y="311047"/>
            <a:ext cx="5406862" cy="1371600"/>
          </a:xfrm>
        </p:spPr>
        <p:txBody>
          <a:bodyPr>
            <a:noAutofit/>
          </a:bodyPr>
          <a:lstStyle/>
          <a:p>
            <a:pPr algn="ctr"/>
            <a:r>
              <a:rPr lang="en-GB" sz="5400" dirty="0">
                <a:ln w="0"/>
                <a:solidFill>
                  <a:schemeClr val="bg2">
                    <a:lumMod val="50000"/>
                  </a:schemeClr>
                </a:solidFill>
                <a:effectLst>
                  <a:reflection blurRad="6350" stA="53000" endA="300" endPos="35500" dir="5400000" sy="-90000" algn="bl" rotWithShape="0"/>
                </a:effectLst>
                <a:latin typeface="Calibri" panose="020F0502020204030204" pitchFamily="34" charset="0"/>
                <a:cs typeface="Calibri" panose="020F0502020204030204" pitchFamily="34" charset="0"/>
              </a:rPr>
              <a:t>GOOD NEWS…</a:t>
            </a:r>
          </a:p>
        </p:txBody>
      </p:sp>
      <p:sp>
        <p:nvSpPr>
          <p:cNvPr id="3" name="TextBox 2">
            <a:extLst>
              <a:ext uri="{FF2B5EF4-FFF2-40B4-BE49-F238E27FC236}">
                <a16:creationId xmlns:a16="http://schemas.microsoft.com/office/drawing/2014/main" id="{A4EE3B61-4759-4435-B9DF-D21C8E9AD8B7}"/>
              </a:ext>
            </a:extLst>
          </p:cNvPr>
          <p:cNvSpPr txBox="1"/>
          <p:nvPr/>
        </p:nvSpPr>
        <p:spPr>
          <a:xfrm>
            <a:off x="587322" y="1677115"/>
            <a:ext cx="10965770" cy="1318181"/>
          </a:xfrm>
          <a:prstGeom prst="rect">
            <a:avLst/>
          </a:prstGeom>
          <a:noFill/>
        </p:spPr>
        <p:txBody>
          <a:bodyPr wrap="square" rtlCol="0">
            <a:spAutoFit/>
          </a:bodyPr>
          <a:lstStyle/>
          <a:p>
            <a:pPr algn="ctr">
              <a:lnSpc>
                <a:spcPct val="150000"/>
              </a:lnSpc>
            </a:pPr>
            <a:r>
              <a:rPr lang="en-GB" sz="2800" dirty="0">
                <a:solidFill>
                  <a:schemeClr val="bg2">
                    <a:lumMod val="75000"/>
                  </a:schemeClr>
                </a:solidFill>
                <a:latin typeface="Calibri" panose="020F0502020204030204" pitchFamily="34" charset="0"/>
                <a:cs typeface="Calibri" panose="020F0502020204030204" pitchFamily="34" charset="0"/>
              </a:rPr>
              <a:t>The legislation doesn’t apply to every employer</a:t>
            </a:r>
          </a:p>
          <a:p>
            <a:pPr algn="ctr">
              <a:lnSpc>
                <a:spcPct val="150000"/>
              </a:lnSpc>
            </a:pPr>
            <a:r>
              <a:rPr lang="en-GB" sz="2800" dirty="0">
                <a:solidFill>
                  <a:schemeClr val="bg2">
                    <a:lumMod val="75000"/>
                  </a:schemeClr>
                </a:solidFill>
                <a:latin typeface="Calibri" panose="020F0502020204030204" pitchFamily="34" charset="0"/>
                <a:cs typeface="Calibri" panose="020F0502020204030204" pitchFamily="34" charset="0"/>
              </a:rPr>
              <a:t>Small companies (as defined by the Companies Act) are exempt</a:t>
            </a:r>
          </a:p>
        </p:txBody>
      </p:sp>
      <p:cxnSp>
        <p:nvCxnSpPr>
          <p:cNvPr id="9" name="Straight Connector 8">
            <a:extLst>
              <a:ext uri="{FF2B5EF4-FFF2-40B4-BE49-F238E27FC236}">
                <a16:creationId xmlns:a16="http://schemas.microsoft.com/office/drawing/2014/main" id="{95002C5A-7070-405D-A358-7A4809728BE8}"/>
              </a:ext>
            </a:extLst>
          </p:cNvPr>
          <p:cNvCxnSpPr>
            <a:cxnSpLocks/>
          </p:cNvCxnSpPr>
          <p:nvPr/>
        </p:nvCxnSpPr>
        <p:spPr>
          <a:xfrm flipH="1">
            <a:off x="1431010" y="1682647"/>
            <a:ext cx="932998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5" name="Diagram 14">
            <a:extLst>
              <a:ext uri="{FF2B5EF4-FFF2-40B4-BE49-F238E27FC236}">
                <a16:creationId xmlns:a16="http://schemas.microsoft.com/office/drawing/2014/main" id="{4C3519F0-4736-4E48-A5F1-F6C71F247C24}"/>
              </a:ext>
            </a:extLst>
          </p:cNvPr>
          <p:cNvGraphicFramePr/>
          <p:nvPr>
            <p:extLst>
              <p:ext uri="{D42A27DB-BD31-4B8C-83A1-F6EECF244321}">
                <p14:modId xmlns:p14="http://schemas.microsoft.com/office/powerpoint/2010/main" val="983461395"/>
              </p:ext>
            </p:extLst>
          </p:nvPr>
        </p:nvGraphicFramePr>
        <p:xfrm>
          <a:off x="5531528" y="3429000"/>
          <a:ext cx="5851581" cy="27576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extBox 15">
            <a:extLst>
              <a:ext uri="{FF2B5EF4-FFF2-40B4-BE49-F238E27FC236}">
                <a16:creationId xmlns:a16="http://schemas.microsoft.com/office/drawing/2014/main" id="{AF5DA364-E4CD-417A-8B5C-0E0966E35AB3}"/>
              </a:ext>
            </a:extLst>
          </p:cNvPr>
          <p:cNvSpPr txBox="1"/>
          <p:nvPr/>
        </p:nvSpPr>
        <p:spPr>
          <a:xfrm>
            <a:off x="808891" y="4106915"/>
            <a:ext cx="4501662" cy="954107"/>
          </a:xfrm>
          <a:prstGeom prst="rect">
            <a:avLst/>
          </a:prstGeom>
          <a:noFill/>
        </p:spPr>
        <p:txBody>
          <a:bodyPr wrap="square" rtlCol="0">
            <a:spAutoFit/>
          </a:bodyPr>
          <a:lstStyle/>
          <a:p>
            <a:pPr algn="ctr"/>
            <a:r>
              <a:rPr lang="en-GB" sz="2800" b="1" dirty="0">
                <a:solidFill>
                  <a:schemeClr val="bg2">
                    <a:lumMod val="50000"/>
                  </a:schemeClr>
                </a:solidFill>
                <a:latin typeface="Calibri" panose="020F0502020204030204" pitchFamily="34" charset="0"/>
                <a:cs typeface="Calibri" panose="020F0502020204030204" pitchFamily="34" charset="0"/>
              </a:rPr>
              <a:t>A company is ‘small’ if it has any 2 of the following:</a:t>
            </a:r>
          </a:p>
        </p:txBody>
      </p:sp>
      <p:pic>
        <p:nvPicPr>
          <p:cNvPr id="17" name="Picture 16" descr="A close up of a sign&#10;&#10;Description automatically generated">
            <a:extLst>
              <a:ext uri="{FF2B5EF4-FFF2-40B4-BE49-F238E27FC236}">
                <a16:creationId xmlns:a16="http://schemas.microsoft.com/office/drawing/2014/main" id="{5D0420DC-0DFF-4B42-9464-9C266C4876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742" y="15960"/>
            <a:ext cx="1548299" cy="1539477"/>
          </a:xfrm>
          <a:prstGeom prst="rect">
            <a:avLst/>
          </a:prstGeom>
        </p:spPr>
      </p:pic>
    </p:spTree>
    <p:extLst>
      <p:ext uri="{BB962C8B-B14F-4D97-AF65-F5344CB8AC3E}">
        <p14:creationId xmlns:p14="http://schemas.microsoft.com/office/powerpoint/2010/main" val="131610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26000">
              <a:schemeClr val="tx1">
                <a:lumMod val="75000"/>
                <a:lumOff val="25000"/>
              </a:schemeClr>
            </a:gs>
            <a:gs pos="64000">
              <a:srgbClr val="00656B"/>
            </a:gs>
            <a:gs pos="86000">
              <a:srgbClr val="00656B"/>
            </a:gs>
            <a:gs pos="100000">
              <a:schemeClr val="bg2">
                <a:lumMod val="50000"/>
              </a:schemeClr>
            </a:gs>
          </a:gsLst>
          <a:lin ang="5400000" scaled="1"/>
        </a:gradFill>
        <a:effectLst/>
      </p:bgPr>
    </p:bg>
    <p:spTree>
      <p:nvGrpSpPr>
        <p:cNvPr id="1" name=""/>
        <p:cNvGrpSpPr/>
        <p:nvPr/>
      </p:nvGrpSpPr>
      <p:grpSpPr>
        <a:xfrm>
          <a:off x="0" y="0"/>
          <a:ext cx="0" cy="0"/>
          <a:chOff x="0" y="0"/>
          <a:chExt cx="0" cy="0"/>
        </a:xfrm>
      </p:grpSpPr>
      <p:pic>
        <p:nvPicPr>
          <p:cNvPr id="19" name="Picture 18" descr="A close up of puzzle pieces&#10;&#10;Description automatically generated">
            <a:extLst>
              <a:ext uri="{FF2B5EF4-FFF2-40B4-BE49-F238E27FC236}">
                <a16:creationId xmlns:a16="http://schemas.microsoft.com/office/drawing/2014/main" id="{2DF01AB4-8F88-4B67-A3D3-10A45938AD82}"/>
              </a:ext>
            </a:extLst>
          </p:cNvPr>
          <p:cNvPicPr>
            <a:picLocks noChangeAspect="1"/>
          </p:cNvPicPr>
          <p:nvPr/>
        </p:nvPicPr>
        <p:blipFill>
          <a:blip r:embed="rId3">
            <a:alphaModFix amt="32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13189"/>
            <a:ext cx="12192001" cy="6871189"/>
          </a:xfrm>
          <a:prstGeom prst="rect">
            <a:avLst/>
          </a:prstGeom>
        </p:spPr>
      </p:pic>
      <p:sp>
        <p:nvSpPr>
          <p:cNvPr id="20" name="TextBox 19">
            <a:extLst>
              <a:ext uri="{FF2B5EF4-FFF2-40B4-BE49-F238E27FC236}">
                <a16:creationId xmlns:a16="http://schemas.microsoft.com/office/drawing/2014/main" id="{9A2C4AF7-D5BE-49D0-B9E1-2D060B5EABEF}"/>
              </a:ext>
            </a:extLst>
          </p:cNvPr>
          <p:cNvSpPr txBox="1"/>
          <p:nvPr/>
        </p:nvSpPr>
        <p:spPr>
          <a:xfrm>
            <a:off x="-1" y="6662681"/>
            <a:ext cx="12192001" cy="230832"/>
          </a:xfrm>
          <a:prstGeom prst="rect">
            <a:avLst/>
          </a:prstGeom>
          <a:noFill/>
        </p:spPr>
        <p:txBody>
          <a:bodyPr wrap="square" rtlCol="0">
            <a:spAutoFit/>
          </a:bodyPr>
          <a:lstStyle/>
          <a:p>
            <a:r>
              <a:rPr lang="en-GB" sz="900">
                <a:hlinkClick r:id="rId4" tooltip="https://it.wikiquote.org/wiki/Puzzle"/>
              </a:rPr>
              <a:t>This Photo</a:t>
            </a:r>
            <a:r>
              <a:rPr lang="en-GB" sz="900"/>
              <a:t> by Unknown Author is licensed under </a:t>
            </a:r>
            <a:r>
              <a:rPr lang="en-GB" sz="900">
                <a:hlinkClick r:id="rId5" tooltip="https://creativecommons.org/licenses/by-sa/3.0/"/>
              </a:rPr>
              <a:t>CC BY-SA</a:t>
            </a:r>
            <a:endParaRPr lang="en-GB" sz="900"/>
          </a:p>
        </p:txBody>
      </p:sp>
      <p:graphicFrame>
        <p:nvGraphicFramePr>
          <p:cNvPr id="5" name="Diagram 4">
            <a:extLst>
              <a:ext uri="{FF2B5EF4-FFF2-40B4-BE49-F238E27FC236}">
                <a16:creationId xmlns:a16="http://schemas.microsoft.com/office/drawing/2014/main" id="{C0E98690-D4C5-47DD-9CE4-458436791548}"/>
              </a:ext>
            </a:extLst>
          </p:cNvPr>
          <p:cNvGraphicFramePr/>
          <p:nvPr>
            <p:extLst>
              <p:ext uri="{D42A27DB-BD31-4B8C-83A1-F6EECF244321}">
                <p14:modId xmlns:p14="http://schemas.microsoft.com/office/powerpoint/2010/main" val="247705065"/>
              </p:ext>
            </p:extLst>
          </p:nvPr>
        </p:nvGraphicFramePr>
        <p:xfrm>
          <a:off x="1123070" y="208753"/>
          <a:ext cx="9945858" cy="62319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1" name="Picture 20" descr="A close up of a sign&#10;&#10;Description automatically generated">
            <a:extLst>
              <a:ext uri="{FF2B5EF4-FFF2-40B4-BE49-F238E27FC236}">
                <a16:creationId xmlns:a16="http://schemas.microsoft.com/office/drawing/2014/main" id="{88D8B789-0238-4C78-B9E7-28EBAF4B625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548299" cy="1539477"/>
          </a:xfrm>
          <a:prstGeom prst="rect">
            <a:avLst/>
          </a:prstGeom>
        </p:spPr>
      </p:pic>
    </p:spTree>
    <p:extLst>
      <p:ext uri="{BB962C8B-B14F-4D97-AF65-F5344CB8AC3E}">
        <p14:creationId xmlns:p14="http://schemas.microsoft.com/office/powerpoint/2010/main" val="73127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6000">
              <a:schemeClr val="tx1"/>
            </a:gs>
            <a:gs pos="0">
              <a:schemeClr val="tx1"/>
            </a:gs>
            <a:gs pos="25000">
              <a:srgbClr val="00656B"/>
            </a:gs>
            <a:gs pos="100000">
              <a:schemeClr val="bg1"/>
            </a:gs>
          </a:gsLst>
          <a:lin ang="5400000" scaled="1"/>
        </a:gradFill>
        <a:effectLst/>
      </p:bgPr>
    </p:bg>
    <p:spTree>
      <p:nvGrpSpPr>
        <p:cNvPr id="1" name=""/>
        <p:cNvGrpSpPr/>
        <p:nvPr/>
      </p:nvGrpSpPr>
      <p:grpSpPr>
        <a:xfrm>
          <a:off x="0" y="0"/>
          <a:ext cx="0" cy="0"/>
          <a:chOff x="0" y="0"/>
          <a:chExt cx="0" cy="0"/>
        </a:xfrm>
      </p:grpSpPr>
      <p:pic>
        <p:nvPicPr>
          <p:cNvPr id="13" name="Picture 12" descr="An open computer sitting on top of a wooden table&#10;&#10;Description automatically generated">
            <a:extLst>
              <a:ext uri="{FF2B5EF4-FFF2-40B4-BE49-F238E27FC236}">
                <a16:creationId xmlns:a16="http://schemas.microsoft.com/office/drawing/2014/main" id="{146BEE59-EE25-4896-AA80-C42BC5C38319}"/>
              </a:ext>
            </a:extLst>
          </p:cNvPr>
          <p:cNvPicPr>
            <a:picLocks noChangeAspect="1"/>
          </p:cNvPicPr>
          <p:nvPr/>
        </p:nvPicPr>
        <p:blipFill>
          <a:blip r:embed="rId3">
            <a:alphaModFix amt="58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677" y="0"/>
            <a:ext cx="12154645" cy="7267074"/>
          </a:xfrm>
          <a:prstGeom prst="rect">
            <a:avLst/>
          </a:prstGeom>
        </p:spPr>
      </p:pic>
      <p:sp>
        <p:nvSpPr>
          <p:cNvPr id="9" name="Title 1">
            <a:extLst>
              <a:ext uri="{FF2B5EF4-FFF2-40B4-BE49-F238E27FC236}">
                <a16:creationId xmlns:a16="http://schemas.microsoft.com/office/drawing/2014/main" id="{82440303-3103-4C85-AC5D-D37683F3A73C}"/>
              </a:ext>
            </a:extLst>
          </p:cNvPr>
          <p:cNvSpPr>
            <a:spLocks noGrp="1"/>
          </p:cNvSpPr>
          <p:nvPr>
            <p:ph type="title"/>
          </p:nvPr>
        </p:nvSpPr>
        <p:spPr>
          <a:xfrm>
            <a:off x="2125663" y="579480"/>
            <a:ext cx="8229600" cy="1371600"/>
          </a:xfrm>
        </p:spPr>
        <p:txBody>
          <a:bodyPr>
            <a:noAutofit/>
          </a:bodyPr>
          <a:lstStyle/>
          <a:p>
            <a:pPr algn="ctr"/>
            <a:r>
              <a:rPr lang="en-GB" sz="5400" dirty="0">
                <a:ln w="0"/>
                <a:effectLst>
                  <a:reflection blurRad="6350" stA="53000" endA="300" endPos="35500" dir="5400000" sy="-90000" algn="bl" rotWithShape="0"/>
                </a:effectLst>
                <a:latin typeface="Calibri" panose="020F0502020204030204" pitchFamily="34" charset="0"/>
                <a:cs typeface="Calibri" panose="020F0502020204030204" pitchFamily="34" charset="0"/>
              </a:rPr>
              <a:t>HMRC’s Online tool</a:t>
            </a:r>
          </a:p>
        </p:txBody>
      </p:sp>
      <p:sp>
        <p:nvSpPr>
          <p:cNvPr id="10" name="TextBox 9">
            <a:extLst>
              <a:ext uri="{FF2B5EF4-FFF2-40B4-BE49-F238E27FC236}">
                <a16:creationId xmlns:a16="http://schemas.microsoft.com/office/drawing/2014/main" id="{7AE461A7-0C37-4D4D-9FE0-31B9D33A26EC}"/>
              </a:ext>
            </a:extLst>
          </p:cNvPr>
          <p:cNvSpPr txBox="1"/>
          <p:nvPr/>
        </p:nvSpPr>
        <p:spPr>
          <a:xfrm>
            <a:off x="3414345" y="2609693"/>
            <a:ext cx="5363308" cy="2800767"/>
          </a:xfrm>
          <a:prstGeom prst="rect">
            <a:avLst/>
          </a:prstGeom>
          <a:noFill/>
        </p:spPr>
        <p:txBody>
          <a:bodyPr wrap="square" rtlCol="0">
            <a:spAutoFit/>
          </a:bodyPr>
          <a:lstStyle/>
          <a:p>
            <a:pPr algn="ctr"/>
            <a:r>
              <a:rPr lang="en-GB" sz="2800" dirty="0">
                <a:latin typeface="Calibri" panose="020F0502020204030204" pitchFamily="34" charset="0"/>
                <a:cs typeface="Calibri" panose="020F0502020204030204" pitchFamily="34" charset="0"/>
                <a:hlinkClick r:id="rId5"/>
              </a:rPr>
              <a:t>CEST</a:t>
            </a:r>
            <a:r>
              <a:rPr lang="en-GB" sz="2800" dirty="0">
                <a:latin typeface="Calibri" panose="020F0502020204030204" pitchFamily="34" charset="0"/>
                <a:cs typeface="Calibri" panose="020F0502020204030204" pitchFamily="34" charset="0"/>
              </a:rPr>
              <a:t> (Check Employment Status for Tax) can be used by the employer to check if the role is outside IR35. This should be confirmed with the contractor. </a:t>
            </a:r>
          </a:p>
          <a:p>
            <a:endParaRPr lang="en-GB" dirty="0"/>
          </a:p>
          <a:p>
            <a:endParaRPr lang="en-GB" dirty="0"/>
          </a:p>
        </p:txBody>
      </p:sp>
      <p:pic>
        <p:nvPicPr>
          <p:cNvPr id="11" name="Picture 10">
            <a:extLst>
              <a:ext uri="{FF2B5EF4-FFF2-40B4-BE49-F238E27FC236}">
                <a16:creationId xmlns:a16="http://schemas.microsoft.com/office/drawing/2014/main" id="{868F59FD-0AE9-4E4A-A552-B934B29B81EB}"/>
              </a:ext>
            </a:extLst>
          </p:cNvPr>
          <p:cNvPicPr>
            <a:picLocks noChangeAspect="1"/>
          </p:cNvPicPr>
          <p:nvPr/>
        </p:nvPicPr>
        <p:blipFill>
          <a:blip r:embed="rId6"/>
          <a:stretch>
            <a:fillRect/>
          </a:stretch>
        </p:blipFill>
        <p:spPr>
          <a:xfrm>
            <a:off x="811505" y="1977520"/>
            <a:ext cx="10857917" cy="24386"/>
          </a:xfrm>
          <a:prstGeom prst="rect">
            <a:avLst/>
          </a:prstGeom>
        </p:spPr>
      </p:pic>
      <p:pic>
        <p:nvPicPr>
          <p:cNvPr id="12" name="Picture 11" descr="A close up of a sign&#10;&#10;Description automatically generated">
            <a:extLst>
              <a:ext uri="{FF2B5EF4-FFF2-40B4-BE49-F238E27FC236}">
                <a16:creationId xmlns:a16="http://schemas.microsoft.com/office/drawing/2014/main" id="{74B54790-718B-4AC1-BED3-E2CE8EEB68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55" y="0"/>
            <a:ext cx="1548299" cy="1539477"/>
          </a:xfrm>
          <a:prstGeom prst="rect">
            <a:avLst/>
          </a:prstGeom>
        </p:spPr>
      </p:pic>
    </p:spTree>
    <p:extLst>
      <p:ext uri="{BB962C8B-B14F-4D97-AF65-F5344CB8AC3E}">
        <p14:creationId xmlns:p14="http://schemas.microsoft.com/office/powerpoint/2010/main" val="209246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656B"/>
            </a:gs>
            <a:gs pos="57000">
              <a:srgbClr val="00656B"/>
            </a:gs>
            <a:gs pos="83000">
              <a:srgbClr val="00656B"/>
            </a:gs>
            <a:gs pos="100000">
              <a:schemeClr val="bg2">
                <a:lumMod val="50000"/>
              </a:schemeClr>
            </a:gs>
          </a:gsLst>
          <a:lin ang="5400000" scaled="1"/>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3602ACC-3263-4C2E-83AE-6E950F7F588A}"/>
              </a:ext>
            </a:extLst>
          </p:cNvPr>
          <p:cNvPicPr>
            <a:picLocks noChangeAspect="1"/>
          </p:cNvPicPr>
          <p:nvPr/>
        </p:nvPicPr>
        <p:blipFill>
          <a:blip r:embed="rId3">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037039"/>
            <a:ext cx="12192000" cy="6350341"/>
          </a:xfrm>
          <a:prstGeom prst="rect">
            <a:avLst/>
          </a:prstGeom>
        </p:spPr>
      </p:pic>
      <p:sp>
        <p:nvSpPr>
          <p:cNvPr id="14" name="TextBox 13">
            <a:extLst>
              <a:ext uri="{FF2B5EF4-FFF2-40B4-BE49-F238E27FC236}">
                <a16:creationId xmlns:a16="http://schemas.microsoft.com/office/drawing/2014/main" id="{86862A66-4719-4667-9E33-47D6A2CA823C}"/>
              </a:ext>
            </a:extLst>
          </p:cNvPr>
          <p:cNvSpPr txBox="1"/>
          <p:nvPr/>
        </p:nvSpPr>
        <p:spPr>
          <a:xfrm>
            <a:off x="0" y="8842573"/>
            <a:ext cx="12048344" cy="230832"/>
          </a:xfrm>
          <a:prstGeom prst="rect">
            <a:avLst/>
          </a:prstGeom>
          <a:noFill/>
        </p:spPr>
        <p:txBody>
          <a:bodyPr wrap="square" rtlCol="0">
            <a:spAutoFit/>
          </a:bodyPr>
          <a:lstStyle/>
          <a:p>
            <a:r>
              <a:rPr lang="en-GB" sz="900">
                <a:hlinkClick r:id="rId4" tooltip="http://www.pngall.com/meeting-png/download/24635"/>
              </a:rPr>
              <a:t>This Photo</a:t>
            </a:r>
            <a:r>
              <a:rPr lang="en-GB" sz="900"/>
              <a:t> by Unknown Author is licensed under </a:t>
            </a:r>
            <a:r>
              <a:rPr lang="en-GB" sz="900">
                <a:hlinkClick r:id="rId5" tooltip="https://creativecommons.org/licenses/by-nc/3.0/"/>
              </a:rPr>
              <a:t>CC BY-NC</a:t>
            </a:r>
            <a:endParaRPr lang="en-GB" sz="900"/>
          </a:p>
        </p:txBody>
      </p:sp>
      <p:sp>
        <p:nvSpPr>
          <p:cNvPr id="9" name="Title 1">
            <a:extLst>
              <a:ext uri="{FF2B5EF4-FFF2-40B4-BE49-F238E27FC236}">
                <a16:creationId xmlns:a16="http://schemas.microsoft.com/office/drawing/2014/main" id="{82440303-3103-4C85-AC5D-D37683F3A73C}"/>
              </a:ext>
            </a:extLst>
          </p:cNvPr>
          <p:cNvSpPr>
            <a:spLocks noGrp="1"/>
          </p:cNvSpPr>
          <p:nvPr>
            <p:ph type="title"/>
          </p:nvPr>
        </p:nvSpPr>
        <p:spPr>
          <a:xfrm>
            <a:off x="1260901" y="721956"/>
            <a:ext cx="5228492" cy="1371600"/>
          </a:xfrm>
        </p:spPr>
        <p:txBody>
          <a:bodyPr>
            <a:noAutofit/>
          </a:bodyPr>
          <a:lstStyle/>
          <a:p>
            <a:pPr algn="ctr"/>
            <a:r>
              <a:rPr lang="en-GB" dirty="0">
                <a:ln w="0"/>
                <a:effectLst>
                  <a:reflection blurRad="6350" stA="53000" endA="300" endPos="35500" dir="5400000" sy="-90000" algn="bl" rotWithShape="0"/>
                </a:effectLst>
                <a:latin typeface="Calibri" panose="020F0502020204030204" pitchFamily="34" charset="0"/>
                <a:cs typeface="Calibri" panose="020F0502020204030204" pitchFamily="34" charset="0"/>
              </a:rPr>
              <a:t>SOLUTIONs FOR LARGER ORGANISATIONS</a:t>
            </a:r>
          </a:p>
        </p:txBody>
      </p:sp>
      <p:sp>
        <p:nvSpPr>
          <p:cNvPr id="10" name="TextBox 9">
            <a:extLst>
              <a:ext uri="{FF2B5EF4-FFF2-40B4-BE49-F238E27FC236}">
                <a16:creationId xmlns:a16="http://schemas.microsoft.com/office/drawing/2014/main" id="{7AE461A7-0C37-4D4D-9FE0-31B9D33A26EC}"/>
              </a:ext>
            </a:extLst>
          </p:cNvPr>
          <p:cNvSpPr txBox="1"/>
          <p:nvPr/>
        </p:nvSpPr>
        <p:spPr>
          <a:xfrm>
            <a:off x="6617585" y="338047"/>
            <a:ext cx="5363308" cy="2862322"/>
          </a:xfrm>
          <a:prstGeom prst="rect">
            <a:avLst/>
          </a:prstGeom>
          <a:noFill/>
        </p:spPr>
        <p:txBody>
          <a:bodyPr wrap="square" rtlCol="0">
            <a:spAutoFit/>
          </a:bodyPr>
          <a:lstStyle/>
          <a:p>
            <a:pPr algn="ctr"/>
            <a:r>
              <a:rPr lang="en-GB" sz="2400" dirty="0">
                <a:latin typeface="Calibri" panose="020F0502020204030204" pitchFamily="34" charset="0"/>
                <a:cs typeface="Calibri" panose="020F0502020204030204" pitchFamily="34" charset="0"/>
              </a:rPr>
              <a:t>Put the freelancer on the payroll of a 3</a:t>
            </a:r>
            <a:r>
              <a:rPr lang="en-GB" sz="2400" baseline="30000" dirty="0">
                <a:latin typeface="Calibri" panose="020F0502020204030204" pitchFamily="34" charset="0"/>
                <a:cs typeface="Calibri" panose="020F0502020204030204" pitchFamily="34" charset="0"/>
              </a:rPr>
              <a:t>rd</a:t>
            </a:r>
            <a:r>
              <a:rPr lang="en-GB" sz="2400" dirty="0">
                <a:latin typeface="Calibri" panose="020F0502020204030204" pitchFamily="34" charset="0"/>
                <a:cs typeface="Calibri" panose="020F0502020204030204" pitchFamily="34" charset="0"/>
              </a:rPr>
              <a:t> party organisation – recruitment company or umbrella company</a:t>
            </a:r>
          </a:p>
          <a:p>
            <a:pPr algn="ctr"/>
            <a:endParaRPr lang="en-GB" sz="2400" dirty="0">
              <a:latin typeface="Calibri" panose="020F0502020204030204" pitchFamily="34" charset="0"/>
              <a:cs typeface="Calibri" panose="020F0502020204030204" pitchFamily="34" charset="0"/>
            </a:endParaRPr>
          </a:p>
          <a:p>
            <a:pPr algn="ctr"/>
            <a:r>
              <a:rPr lang="en-GB" sz="2400" dirty="0">
                <a:latin typeface="Calibri" panose="020F0502020204030204" pitchFamily="34" charset="0"/>
                <a:cs typeface="Calibri" panose="020F0502020204030204" pitchFamily="34" charset="0"/>
              </a:rPr>
              <a:t>Permanently employ the freelancer on a part time basis or zero hour contract</a:t>
            </a:r>
          </a:p>
          <a:p>
            <a:endParaRPr lang="en-GB" dirty="0"/>
          </a:p>
          <a:p>
            <a:endParaRPr lang="en-GB" dirty="0"/>
          </a:p>
        </p:txBody>
      </p:sp>
      <p:pic>
        <p:nvPicPr>
          <p:cNvPr id="7" name="Picture 6" descr="A close up of a sign&#10;&#10;Description automatically generated">
            <a:extLst>
              <a:ext uri="{FF2B5EF4-FFF2-40B4-BE49-F238E27FC236}">
                <a16:creationId xmlns:a16="http://schemas.microsoft.com/office/drawing/2014/main" id="{F9781000-1C92-4588-815D-F83E97D9F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548299" cy="1539477"/>
          </a:xfrm>
          <a:prstGeom prst="rect">
            <a:avLst/>
          </a:prstGeom>
        </p:spPr>
      </p:pic>
    </p:spTree>
    <p:extLst>
      <p:ext uri="{BB962C8B-B14F-4D97-AF65-F5344CB8AC3E}">
        <p14:creationId xmlns:p14="http://schemas.microsoft.com/office/powerpoint/2010/main" val="1091317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gs>
            <a:gs pos="61000">
              <a:schemeClr val="tx1"/>
            </a:gs>
            <a:gs pos="100000">
              <a:srgbClr val="00656B"/>
            </a:gs>
          </a:gsLst>
          <a:lin ang="5400000" scaled="1"/>
        </a:gradFill>
        <a:effectLst/>
      </p:bgPr>
    </p:bg>
    <p:spTree>
      <p:nvGrpSpPr>
        <p:cNvPr id="1" name=""/>
        <p:cNvGrpSpPr/>
        <p:nvPr/>
      </p:nvGrpSpPr>
      <p:grpSpPr>
        <a:xfrm>
          <a:off x="0" y="0"/>
          <a:ext cx="0" cy="0"/>
          <a:chOff x="0" y="0"/>
          <a:chExt cx="0" cy="0"/>
        </a:xfrm>
      </p:grpSpPr>
      <p:pic>
        <p:nvPicPr>
          <p:cNvPr id="3" name="Picture 2" descr="A picture containing keyboard, computer&#10;&#10;Description automatically generated">
            <a:extLst>
              <a:ext uri="{FF2B5EF4-FFF2-40B4-BE49-F238E27FC236}">
                <a16:creationId xmlns:a16="http://schemas.microsoft.com/office/drawing/2014/main" id="{1DBE4894-20A6-47FE-851B-5275137E60DD}"/>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60421"/>
            <a:ext cx="12192000" cy="6918421"/>
          </a:xfrm>
          <a:prstGeom prst="rect">
            <a:avLst/>
          </a:prstGeom>
        </p:spPr>
      </p:pic>
      <p:sp>
        <p:nvSpPr>
          <p:cNvPr id="4" name="TextBox 3">
            <a:extLst>
              <a:ext uri="{FF2B5EF4-FFF2-40B4-BE49-F238E27FC236}">
                <a16:creationId xmlns:a16="http://schemas.microsoft.com/office/drawing/2014/main" id="{683D3FA7-A6C8-427F-8BD6-FFACEEC65516}"/>
              </a:ext>
            </a:extLst>
          </p:cNvPr>
          <p:cNvSpPr txBox="1"/>
          <p:nvPr/>
        </p:nvSpPr>
        <p:spPr>
          <a:xfrm>
            <a:off x="0" y="6478436"/>
            <a:ext cx="12192000" cy="230832"/>
          </a:xfrm>
          <a:prstGeom prst="rect">
            <a:avLst/>
          </a:prstGeom>
          <a:noFill/>
        </p:spPr>
        <p:txBody>
          <a:bodyPr wrap="square" rtlCol="0">
            <a:spAutoFit/>
          </a:bodyPr>
          <a:lstStyle/>
          <a:p>
            <a:r>
              <a:rPr lang="en-GB" sz="900">
                <a:hlinkClick r:id="rId4" tooltip="http://www.devpolicy.org/reflections-on-the-new-aid-paradigm-part-6-much-obliged/"/>
              </a:rPr>
              <a:t>This Photo</a:t>
            </a:r>
            <a:r>
              <a:rPr lang="en-GB" sz="900"/>
              <a:t> by Unknown Author is licensed under </a:t>
            </a:r>
            <a:r>
              <a:rPr lang="en-GB" sz="900">
                <a:hlinkClick r:id="rId5" tooltip="https://creativecommons.org/licenses/by-nc-sa/3.0/"/>
              </a:rPr>
              <a:t>CC BY-SA-NC</a:t>
            </a:r>
            <a:endParaRPr lang="en-GB" sz="900"/>
          </a:p>
        </p:txBody>
      </p:sp>
      <p:sp>
        <p:nvSpPr>
          <p:cNvPr id="9" name="Title 1">
            <a:extLst>
              <a:ext uri="{FF2B5EF4-FFF2-40B4-BE49-F238E27FC236}">
                <a16:creationId xmlns:a16="http://schemas.microsoft.com/office/drawing/2014/main" id="{82440303-3103-4C85-AC5D-D37683F3A73C}"/>
              </a:ext>
            </a:extLst>
          </p:cNvPr>
          <p:cNvSpPr>
            <a:spLocks noGrp="1"/>
          </p:cNvSpPr>
          <p:nvPr>
            <p:ph type="title"/>
          </p:nvPr>
        </p:nvSpPr>
        <p:spPr>
          <a:xfrm>
            <a:off x="0" y="2743200"/>
            <a:ext cx="5228492" cy="1371600"/>
          </a:xfrm>
        </p:spPr>
        <p:txBody>
          <a:bodyPr>
            <a:noAutofit/>
          </a:bodyPr>
          <a:lstStyle/>
          <a:p>
            <a:pPr algn="ctr"/>
            <a:r>
              <a:rPr lang="en-GB" dirty="0">
                <a:ln w="0"/>
                <a:solidFill>
                  <a:schemeClr val="bg2">
                    <a:lumMod val="50000"/>
                  </a:schemeClr>
                </a:solidFill>
                <a:effectLst>
                  <a:reflection blurRad="6350" stA="53000" endA="300" endPos="35500" dir="5400000" sy="-90000" algn="bl" rotWithShape="0"/>
                </a:effectLst>
                <a:latin typeface="Calibri" panose="020F0502020204030204" pitchFamily="34" charset="0"/>
                <a:cs typeface="Calibri" panose="020F0502020204030204" pitchFamily="34" charset="0"/>
              </a:rPr>
              <a:t>CONTRACTORS: WHAT should you DO?</a:t>
            </a:r>
          </a:p>
        </p:txBody>
      </p:sp>
      <p:sp>
        <p:nvSpPr>
          <p:cNvPr id="10" name="TextBox 9">
            <a:extLst>
              <a:ext uri="{FF2B5EF4-FFF2-40B4-BE49-F238E27FC236}">
                <a16:creationId xmlns:a16="http://schemas.microsoft.com/office/drawing/2014/main" id="{7AE461A7-0C37-4D4D-9FE0-31B9D33A26EC}"/>
              </a:ext>
            </a:extLst>
          </p:cNvPr>
          <p:cNvSpPr txBox="1"/>
          <p:nvPr/>
        </p:nvSpPr>
        <p:spPr>
          <a:xfrm>
            <a:off x="5657850" y="729258"/>
            <a:ext cx="6019797" cy="6771084"/>
          </a:xfrm>
          <a:prstGeom prst="rect">
            <a:avLst/>
          </a:prstGeom>
          <a:noFill/>
        </p:spPr>
        <p:txBody>
          <a:bodyPr wrap="square" rtlCol="0">
            <a:spAutoFit/>
          </a:bodyPr>
          <a:lstStyle/>
          <a:p>
            <a:pPr marL="514350" indent="-514350">
              <a:buFont typeface="+mj-lt"/>
              <a:buAutoNum type="arabicPeriod"/>
            </a:pPr>
            <a:r>
              <a:rPr lang="en-GB" sz="2400" dirty="0">
                <a:solidFill>
                  <a:schemeClr val="bg2">
                    <a:lumMod val="50000"/>
                  </a:schemeClr>
                </a:solidFill>
                <a:latin typeface="Calibri" panose="020F0502020204030204" pitchFamily="34" charset="0"/>
                <a:cs typeface="Calibri" panose="020F0502020204030204" pitchFamily="34" charset="0"/>
              </a:rPr>
              <a:t>Check the size of the employer – do they count as small?</a:t>
            </a:r>
          </a:p>
          <a:p>
            <a:pPr marL="514350" indent="-514350">
              <a:buFont typeface="+mj-lt"/>
              <a:buAutoNum type="arabicPeriod"/>
            </a:pPr>
            <a:r>
              <a:rPr lang="en-GB" sz="2400" dirty="0">
                <a:solidFill>
                  <a:schemeClr val="bg2">
                    <a:lumMod val="50000"/>
                  </a:schemeClr>
                </a:solidFill>
                <a:latin typeface="Calibri" panose="020F0502020204030204" pitchFamily="34" charset="0"/>
                <a:cs typeface="Calibri" panose="020F0502020204030204" pitchFamily="34" charset="0"/>
              </a:rPr>
              <a:t>If IR35 applies to your employer what are the options?</a:t>
            </a:r>
          </a:p>
          <a:p>
            <a:pPr marL="514350" indent="-514350">
              <a:buFont typeface="+mj-lt"/>
              <a:buAutoNum type="arabicPeriod"/>
            </a:pPr>
            <a:r>
              <a:rPr lang="en-GB" sz="2400" dirty="0">
                <a:solidFill>
                  <a:schemeClr val="bg2">
                    <a:lumMod val="50000"/>
                  </a:schemeClr>
                </a:solidFill>
                <a:latin typeface="Calibri" panose="020F0502020204030204" pitchFamily="34" charset="0"/>
                <a:cs typeface="Calibri" panose="020F0502020204030204" pitchFamily="34" charset="0"/>
              </a:rPr>
              <a:t>The role is </a:t>
            </a:r>
            <a:r>
              <a:rPr lang="en-GB" sz="2400" u="sng" dirty="0">
                <a:solidFill>
                  <a:schemeClr val="bg2">
                    <a:lumMod val="50000"/>
                  </a:schemeClr>
                </a:solidFill>
                <a:latin typeface="Calibri" panose="020F0502020204030204" pitchFamily="34" charset="0"/>
                <a:cs typeface="Calibri" panose="020F0502020204030204" pitchFamily="34" charset="0"/>
              </a:rPr>
              <a:t>OUTSIDE IR35</a:t>
            </a:r>
            <a:r>
              <a:rPr lang="en-GB" sz="2400" dirty="0">
                <a:solidFill>
                  <a:schemeClr val="bg2">
                    <a:lumMod val="50000"/>
                  </a:schemeClr>
                </a:solidFill>
                <a:latin typeface="Calibri" panose="020F0502020204030204" pitchFamily="34" charset="0"/>
                <a:cs typeface="Calibri" panose="020F0502020204030204" pitchFamily="34" charset="0"/>
              </a:rPr>
              <a:t>:</a:t>
            </a:r>
          </a:p>
          <a:p>
            <a:pPr marL="914400" lvl="1" indent="-457200">
              <a:buFontTx/>
              <a:buChar char="-"/>
            </a:pPr>
            <a:r>
              <a:rPr lang="en-GB" sz="2400" dirty="0">
                <a:solidFill>
                  <a:schemeClr val="bg2">
                    <a:lumMod val="50000"/>
                  </a:schemeClr>
                </a:solidFill>
                <a:latin typeface="Calibri" panose="020F0502020204030204" pitchFamily="34" charset="0"/>
                <a:cs typeface="Calibri" panose="020F0502020204030204" pitchFamily="34" charset="0"/>
              </a:rPr>
              <a:t>Confirm substitution</a:t>
            </a:r>
          </a:p>
          <a:p>
            <a:pPr marL="914400" lvl="1" indent="-457200">
              <a:buFontTx/>
              <a:buChar char="-"/>
            </a:pPr>
            <a:r>
              <a:rPr lang="en-GB" sz="2400" dirty="0">
                <a:solidFill>
                  <a:schemeClr val="bg2">
                    <a:lumMod val="50000"/>
                  </a:schemeClr>
                </a:solidFill>
                <a:latin typeface="Calibri" panose="020F0502020204030204" pitchFamily="34" charset="0"/>
                <a:cs typeface="Calibri" panose="020F0502020204030204" pitchFamily="34" charset="0"/>
              </a:rPr>
              <a:t>Get confirmation from the client that the role is outside IR35</a:t>
            </a:r>
          </a:p>
          <a:p>
            <a:pPr marL="914400" lvl="1" indent="-457200">
              <a:buFontTx/>
              <a:buChar char="-"/>
            </a:pPr>
            <a:r>
              <a:rPr lang="en-GB" sz="2400" dirty="0">
                <a:solidFill>
                  <a:schemeClr val="bg2">
                    <a:lumMod val="50000"/>
                  </a:schemeClr>
                </a:solidFill>
                <a:latin typeface="Calibri" panose="020F0502020204030204" pitchFamily="34" charset="0"/>
                <a:cs typeface="Calibri" panose="020F0502020204030204" pitchFamily="34" charset="0"/>
              </a:rPr>
              <a:t>Change the contracts to reflect this.</a:t>
            </a:r>
          </a:p>
          <a:p>
            <a:pPr marL="514350" indent="-514350">
              <a:buAutoNum type="arabicPeriod" startAt="4"/>
            </a:pPr>
            <a:r>
              <a:rPr lang="en-GB" sz="2400" dirty="0">
                <a:solidFill>
                  <a:schemeClr val="bg2">
                    <a:lumMod val="50000"/>
                  </a:schemeClr>
                </a:solidFill>
                <a:latin typeface="Calibri" panose="020F0502020204030204" pitchFamily="34" charset="0"/>
                <a:cs typeface="Calibri" panose="020F0502020204030204" pitchFamily="34" charset="0"/>
              </a:rPr>
              <a:t>The role is </a:t>
            </a:r>
            <a:r>
              <a:rPr lang="en-GB" sz="2400" u="sng" dirty="0">
                <a:solidFill>
                  <a:schemeClr val="bg2">
                    <a:lumMod val="50000"/>
                  </a:schemeClr>
                </a:solidFill>
                <a:latin typeface="Calibri" panose="020F0502020204030204" pitchFamily="34" charset="0"/>
                <a:cs typeface="Calibri" panose="020F0502020204030204" pitchFamily="34" charset="0"/>
              </a:rPr>
              <a:t>INSIDE IR35</a:t>
            </a:r>
            <a:r>
              <a:rPr lang="en-GB" sz="2400" dirty="0">
                <a:solidFill>
                  <a:schemeClr val="bg2">
                    <a:lumMod val="50000"/>
                  </a:schemeClr>
                </a:solidFill>
                <a:latin typeface="Calibri" panose="020F0502020204030204" pitchFamily="34" charset="0"/>
                <a:cs typeface="Calibri" panose="020F0502020204030204" pitchFamily="34" charset="0"/>
              </a:rPr>
              <a:t>:</a:t>
            </a:r>
          </a:p>
          <a:p>
            <a:pPr marL="914400" lvl="1" indent="-457200">
              <a:buFontTx/>
              <a:buChar char="-"/>
            </a:pPr>
            <a:r>
              <a:rPr lang="en-GB" sz="2400" dirty="0">
                <a:solidFill>
                  <a:schemeClr val="bg2">
                    <a:lumMod val="50000"/>
                  </a:schemeClr>
                </a:solidFill>
                <a:latin typeface="Calibri" panose="020F0502020204030204" pitchFamily="34" charset="0"/>
                <a:cs typeface="Calibri" panose="020F0502020204030204" pitchFamily="34" charset="0"/>
              </a:rPr>
              <a:t>Can the company employ you on a permanent basis?</a:t>
            </a:r>
          </a:p>
          <a:p>
            <a:pPr marL="914400" lvl="1" indent="-457200">
              <a:buFontTx/>
              <a:buChar char="-"/>
            </a:pPr>
            <a:r>
              <a:rPr lang="en-GB" sz="2400" dirty="0">
                <a:solidFill>
                  <a:schemeClr val="bg2">
                    <a:lumMod val="50000"/>
                  </a:schemeClr>
                </a:solidFill>
                <a:latin typeface="Calibri" panose="020F0502020204030204" pitchFamily="34" charset="0"/>
                <a:cs typeface="Calibri" panose="020F0502020204030204" pitchFamily="34" charset="0"/>
              </a:rPr>
              <a:t>Can you work for the employer through a third party?</a:t>
            </a:r>
          </a:p>
          <a:p>
            <a:pPr marL="914400" lvl="1" indent="-457200">
              <a:buFontTx/>
              <a:buChar char="-"/>
            </a:pPr>
            <a:r>
              <a:rPr lang="en-GB" sz="2400" dirty="0">
                <a:solidFill>
                  <a:schemeClr val="bg2">
                    <a:lumMod val="50000"/>
                  </a:schemeClr>
                </a:solidFill>
                <a:latin typeface="Calibri" panose="020F0502020204030204" pitchFamily="34" charset="0"/>
                <a:cs typeface="Calibri" panose="020F0502020204030204" pitchFamily="34" charset="0"/>
              </a:rPr>
              <a:t>Impact on your rate of pay?</a:t>
            </a:r>
          </a:p>
          <a:p>
            <a:endParaRPr lang="en-GB" sz="2800" dirty="0">
              <a:solidFill>
                <a:schemeClr val="bg2">
                  <a:lumMod val="50000"/>
                </a:schemeClr>
              </a:solidFill>
              <a:latin typeface="Calibri" panose="020F0502020204030204" pitchFamily="34" charset="0"/>
              <a:cs typeface="Calibri" panose="020F0502020204030204" pitchFamily="34" charset="0"/>
            </a:endParaRPr>
          </a:p>
          <a:p>
            <a:endParaRPr lang="en-GB" sz="2800" dirty="0">
              <a:solidFill>
                <a:schemeClr val="bg2">
                  <a:lumMod val="50000"/>
                </a:schemeClr>
              </a:solidFill>
              <a:latin typeface="Calibri" panose="020F0502020204030204" pitchFamily="34" charset="0"/>
              <a:cs typeface="Calibri" panose="020F0502020204030204" pitchFamily="34" charset="0"/>
            </a:endParaRPr>
          </a:p>
          <a:p>
            <a:endParaRPr lang="en-GB" dirty="0"/>
          </a:p>
        </p:txBody>
      </p:sp>
      <p:pic>
        <p:nvPicPr>
          <p:cNvPr id="7" name="Picture 6" descr="A close up of a sign&#10;&#10;Description automatically generated">
            <a:extLst>
              <a:ext uri="{FF2B5EF4-FFF2-40B4-BE49-F238E27FC236}">
                <a16:creationId xmlns:a16="http://schemas.microsoft.com/office/drawing/2014/main" id="{F9781000-1C92-4588-815D-F83E97D9F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548299" cy="1539477"/>
          </a:xfrm>
          <a:prstGeom prst="rect">
            <a:avLst/>
          </a:prstGeom>
        </p:spPr>
      </p:pic>
      <p:cxnSp>
        <p:nvCxnSpPr>
          <p:cNvPr id="11" name="Straight Connector 10">
            <a:extLst>
              <a:ext uri="{FF2B5EF4-FFF2-40B4-BE49-F238E27FC236}">
                <a16:creationId xmlns:a16="http://schemas.microsoft.com/office/drawing/2014/main" id="{5945D2A2-495D-4FBB-806C-D85838ECB191}"/>
              </a:ext>
            </a:extLst>
          </p:cNvPr>
          <p:cNvCxnSpPr/>
          <p:nvPr/>
        </p:nvCxnSpPr>
        <p:spPr>
          <a:xfrm>
            <a:off x="5253334" y="1168757"/>
            <a:ext cx="0" cy="4520485"/>
          </a:xfrm>
          <a:prstGeom prst="line">
            <a:avLst/>
          </a:prstGeom>
          <a:ln w="222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592529"/>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915</Words>
  <Application>Microsoft Office PowerPoint</Application>
  <PresentationFormat>Widescreen</PresentationFormat>
  <Paragraphs>92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Slice</vt:lpstr>
      <vt:lpstr>THE IMPACT OF IR35</vt:lpstr>
      <vt:lpstr>WHEN &amp; WHO?</vt:lpstr>
      <vt:lpstr>IR35 = INCREASED TAX REVENUES</vt:lpstr>
      <vt:lpstr>KEY CHANGES</vt:lpstr>
      <vt:lpstr>GOOD NEWS…</vt:lpstr>
      <vt:lpstr>PowerPoint Presentation</vt:lpstr>
      <vt:lpstr>HMRC’s Online tool</vt:lpstr>
      <vt:lpstr>SOLUTIONs FOR LARGER ORGANISATIONS</vt:lpstr>
      <vt:lpstr>CONTRACTORS: WHAT should you DO?</vt:lpstr>
      <vt:lpstr>Impact on rates?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2020-01-30T09:47:40Z</dcterms:created>
  <dcterms:modified xsi:type="dcterms:W3CDTF">2020-02-04T17:44:30Z</dcterms:modified>
</cp:coreProperties>
</file>