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95" r:id="rId2"/>
    <p:sldId id="258" r:id="rId3"/>
    <p:sldId id="280" r:id="rId4"/>
    <p:sldId id="281" r:id="rId5"/>
    <p:sldId id="11896" r:id="rId6"/>
    <p:sldId id="11939" r:id="rId7"/>
    <p:sldId id="11898" r:id="rId8"/>
    <p:sldId id="11944" r:id="rId9"/>
    <p:sldId id="11895" r:id="rId10"/>
    <p:sldId id="11902" r:id="rId11"/>
    <p:sldId id="11911" r:id="rId12"/>
    <p:sldId id="11948" r:id="rId13"/>
    <p:sldId id="11892" r:id="rId14"/>
    <p:sldId id="11915" r:id="rId15"/>
    <p:sldId id="11916" r:id="rId16"/>
    <p:sldId id="11917" r:id="rId17"/>
    <p:sldId id="11919" r:id="rId18"/>
    <p:sldId id="11935" r:id="rId19"/>
    <p:sldId id="11893" r:id="rId20"/>
    <p:sldId id="11923" r:id="rId21"/>
    <p:sldId id="11938" r:id="rId22"/>
    <p:sldId id="11930" r:id="rId23"/>
    <p:sldId id="11920" r:id="rId24"/>
    <p:sldId id="11904" r:id="rId25"/>
    <p:sldId id="11945" r:id="rId26"/>
    <p:sldId id="11925" r:id="rId27"/>
    <p:sldId id="11928" r:id="rId28"/>
    <p:sldId id="11907" r:id="rId29"/>
    <p:sldId id="11897" r:id="rId30"/>
    <p:sldId id="11932" r:id="rId31"/>
    <p:sldId id="11946" r:id="rId32"/>
    <p:sldId id="270" r:id="rId33"/>
    <p:sldId id="11949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arvey" initials="CH" lastIdx="1" clrIdx="0">
    <p:extLst>
      <p:ext uri="{19B8F6BF-5375-455C-9EA6-DF929625EA0E}">
        <p15:presenceInfo xmlns:p15="http://schemas.microsoft.com/office/powerpoint/2012/main" userId="5ac8ff22148046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7EA1B-3AE7-4FBC-8683-0C5952C847A7}" v="3" dt="2022-05-10T09:11:23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COVID-19</a:t>
            </a:r>
            <a:r>
              <a:rPr lang="en-GB" sz="2000" b="1" baseline="0"/>
              <a:t> two doses of vaccine % uptake by gender 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873-9A84-25ED7A23D6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F-4873-9A84-25ED7A23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464432"/>
        <c:axId val="473469024"/>
      </c:barChart>
      <c:catAx>
        <c:axId val="473464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3469024"/>
        <c:crosses val="autoZero"/>
        <c:auto val="1"/>
        <c:lblAlgn val="ctr"/>
        <c:lblOffset val="100"/>
        <c:noMultiLvlLbl val="0"/>
      </c:catAx>
      <c:valAx>
        <c:axId val="47346902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COVID-19</a:t>
                </a:r>
                <a:r>
                  <a:rPr lang="en-GB" sz="1800" baseline="0"/>
                  <a:t> vaccine uptake (two doses) </a:t>
                </a:r>
                <a:endParaRPr lang="en-GB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COVID-19</a:t>
            </a:r>
            <a:r>
              <a:rPr lang="en-GB" sz="2000" b="1" baseline="0"/>
              <a:t> two doses of vaccine % uptake by gender 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873-9A84-25ED7A23D6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F-4873-9A84-25ED7A23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464432"/>
        <c:axId val="473469024"/>
      </c:barChart>
      <c:catAx>
        <c:axId val="473464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3469024"/>
        <c:crosses val="autoZero"/>
        <c:auto val="1"/>
        <c:lblAlgn val="ctr"/>
        <c:lblOffset val="100"/>
        <c:noMultiLvlLbl val="0"/>
      </c:catAx>
      <c:valAx>
        <c:axId val="47346902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COVID-19</a:t>
                </a:r>
                <a:r>
                  <a:rPr lang="en-GB" sz="1800" baseline="0"/>
                  <a:t> vaccine uptake (two doses) </a:t>
                </a:r>
                <a:endParaRPr lang="en-GB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C5CA64C-A162-438C-8E60-CB751770F4BC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186D1C47-7456-43FD-85C3-67058CFAF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8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3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7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5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6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7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43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11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9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9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35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8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79" lvl="1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83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98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14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7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17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79" lvl="1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80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/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04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1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0460">
              <a:buFont typeface="Arial" panose="020B0604020202020204" pitchFamily="34" charset="0"/>
              <a:buNone/>
              <a:defRPr/>
            </a:pP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04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43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41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>
              <a:defRPr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80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0929" lvl="2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8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4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1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5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7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729" lvl="1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6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11-A239-4731-A47E-66085CF7CB34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2A9C-929F-4216-B3AF-06B179426E71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E338-FEAC-4C1E-9795-D99DBFBDD5B5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52F-154D-4F3D-A160-5CA4C522E2B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1E24-F7A2-4C1D-ACDF-16596CA7D056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2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6FC-62EE-40A5-BC3F-1739D60B170D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38A8-A05F-4A40-B22F-AB46C63D4A8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D2D-3775-4374-831D-FB3A20B46776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6311-BD13-49FC-A134-1C3653B5141A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F3004B39-52AC-405B-9C98-D278D0EAD2E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F38D-E07F-41D0-9393-65A412CACDAE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D4C3AD-FD86-45D2-BE25-97D455EADFD2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2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95172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eenbook.org/mr/market-research-news/3-variations-in-covid-19-vaccine-uptake-which-can-be-explained-by-personality-differences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095679761143634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.com/2014/7/15/5881947/myers-briggs-personality-test-meaningles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record/1993-01496-00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cnet.apa.org/record/2003-09807-00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vaccination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record/2018-16054-02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4001221_Why_Can't_a_Man_Be_More_Like_a_Woman_Sex_Differences_in_Big_Five_Personality_Traits_Across_55_Cultures_vol_94_pg_168_200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607136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11048743_Maximizing_Versus_Satisficing_Happiness_Is_a_Matter_of_Choic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record/2018-16054-02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jstor.org/stable/315189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chris.Harvey@activate-research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asureyourpersonality.com/q/welcome.php" TargetMode="External"/><Relationship Id="rId5" Type="http://schemas.openxmlformats.org/officeDocument/2006/relationships/hyperlink" Target="https://measures.scienceofbehaviorchange.org/measuredetails/da946282-a16c-46cf-a67c-40a2eb47d398" TargetMode="External"/><Relationship Id="rId4" Type="http://schemas.openxmlformats.org/officeDocument/2006/relationships/hyperlink" Target="https://measures.scienceofbehaviorchange.org/?domains=All&amp;type=All&amp;duration=All&amp;target_population=All&amp;stage=All&amp;measure_source=All&amp;page=1&amp;page_size=50&amp;data=&amp;sort_by=popul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8578-E3AA-4421-B83F-7D1B9C72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954D4-D1C2-45C3-9C78-8C8E7A8B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94" y="5087997"/>
            <a:ext cx="3129386" cy="14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845CE3-D8E7-498D-A685-15F4B1F7E13B}"/>
              </a:ext>
            </a:extLst>
          </p:cNvPr>
          <p:cNvSpPr txBox="1"/>
          <p:nvPr/>
        </p:nvSpPr>
        <p:spPr>
          <a:xfrm>
            <a:off x="117987" y="1925250"/>
            <a:ext cx="1163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APPLICATIONS OF PERSONALITY PSYCHOLOGY TO MARKET RESEARCH</a:t>
            </a:r>
          </a:p>
          <a:p>
            <a:pPr algn="ctr"/>
            <a:endParaRPr lang="en-US" sz="3200" b="1">
              <a:solidFill>
                <a:schemeClr val="accent1"/>
              </a:solidFill>
            </a:endParaRPr>
          </a:p>
          <a:p>
            <a:pPr algn="ctr"/>
            <a:r>
              <a:rPr lang="en-US" sz="3200" b="1"/>
              <a:t>CHRIS HARVEY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>
                <a:solidFill>
                  <a:schemeClr val="accent1"/>
                </a:solidFill>
              </a:rPr>
              <a:t>12</a:t>
            </a:r>
            <a:r>
              <a:rPr lang="en-US" sz="3200" b="1" baseline="30000">
                <a:solidFill>
                  <a:schemeClr val="accent1"/>
                </a:solidFill>
              </a:rPr>
              <a:t>TH</a:t>
            </a:r>
            <a:r>
              <a:rPr lang="en-US" sz="3200" b="1">
                <a:solidFill>
                  <a:schemeClr val="accent1"/>
                </a:solidFill>
              </a:rPr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233588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PERSONALITY PREDICTS BEHAVIOUR </a:t>
            </a:r>
            <a:endParaRPr lang="en-GB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09381-A663-4454-8DD0-EADD15EB9AB4}"/>
              </a:ext>
            </a:extLst>
          </p:cNvPr>
          <p:cNvSpPr txBox="1">
            <a:spLocks/>
          </p:cNvSpPr>
          <p:nvPr/>
        </p:nvSpPr>
        <p:spPr>
          <a:xfrm>
            <a:off x="457200" y="2439302"/>
            <a:ext cx="11119104" cy="251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tx2"/>
                </a:solidFill>
                <a:effectLst/>
              </a:rPr>
              <a:t>“Very brief measures of young adults’ personalities predic</a:t>
            </a:r>
            <a:r>
              <a:rPr lang="en-US" sz="2400" b="1">
                <a:solidFill>
                  <a:schemeClr val="tx2"/>
                </a:solidFill>
              </a:rPr>
              <a:t>ted their midlife physical health across multiple domains</a:t>
            </a:r>
            <a:r>
              <a:rPr lang="en-US" sz="2400" b="1">
                <a:solidFill>
                  <a:schemeClr val="tx2"/>
                </a:solidFill>
                <a:effectLst/>
              </a:rPr>
              <a:t>”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2"/>
                </a:solidFill>
              </a:rPr>
              <a:t>Translating Personality Psychology To Help Personalize Preventive Medicine for Young-Adult Patients </a:t>
            </a:r>
            <a:r>
              <a:rPr lang="en-GB" sz="2000" u="sng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https://www.ncbi.nlm.nih.gov/pmc/articles/PMC3951727/</a:t>
            </a:r>
            <a:r>
              <a:rPr lang="en-GB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i="1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D51BE6-7BE7-4E7C-A708-6101C03D0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PERSONALITY PREDICTS BEHAVIOUR  </a:t>
            </a:r>
            <a:endParaRPr lang="en-GB" sz="2000" b="1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57B3482-0967-477E-83F9-BDA33EA7E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84999"/>
              </p:ext>
            </p:extLst>
          </p:nvPr>
        </p:nvGraphicFramePr>
        <p:xfrm>
          <a:off x="931619" y="1524208"/>
          <a:ext cx="8128000" cy="466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5E912C-FD03-4023-9509-0F71E561782B}"/>
              </a:ext>
            </a:extLst>
          </p:cNvPr>
          <p:cNvSpPr txBox="1">
            <a:spLocks/>
          </p:cNvSpPr>
          <p:nvPr/>
        </p:nvSpPr>
        <p:spPr>
          <a:xfrm>
            <a:off x="8043620" y="1532436"/>
            <a:ext cx="3921072" cy="396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Studies have established higher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neuroticism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among females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CE25D1-479B-48E2-9FDC-174504790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3437BE-F139-4E85-B35D-5C382BFF4FB0}"/>
              </a:ext>
            </a:extLst>
          </p:cNvPr>
          <p:cNvSpPr txBox="1"/>
          <p:nvPr/>
        </p:nvSpPr>
        <p:spPr>
          <a:xfrm>
            <a:off x="737750" y="6144996"/>
            <a:ext cx="11029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https://www.greenbook.org/mr/market-research-news/3-variations-in-covid-19-vaccine-uptake-which-can-be-explained-by-personality-differences/</a:t>
            </a:r>
            <a:endParaRPr lang="en-GB" sz="2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PERSONALITY CAN ALSO BE USED TO INFLUENCE BEHAVIOUR </a:t>
            </a:r>
            <a:endParaRPr lang="en-GB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F036A8-1A1A-4664-A01D-4D093D7F0D42}"/>
              </a:ext>
            </a:extLst>
          </p:cNvPr>
          <p:cNvSpPr txBox="1">
            <a:spLocks/>
          </p:cNvSpPr>
          <p:nvPr/>
        </p:nvSpPr>
        <p:spPr>
          <a:xfrm>
            <a:off x="457200" y="2268476"/>
            <a:ext cx="11119104" cy="322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  <a:effectLst/>
              </a:rPr>
              <a:t>“</a:t>
            </a:r>
            <a:r>
              <a:rPr lang="en-US" sz="2400" b="1">
                <a:solidFill>
                  <a:schemeClr val="tx1"/>
                </a:solidFill>
              </a:rPr>
              <a:t>A</a:t>
            </a:r>
            <a:r>
              <a:rPr lang="en-US" sz="2400" b="1" i="0">
                <a:solidFill>
                  <a:schemeClr val="tx1"/>
                </a:solidFill>
                <a:effectLst/>
              </a:rPr>
              <a:t>dapting persuasive messages to the personality traits of the target audience can be an effective way of increasing the messages’ impact”</a:t>
            </a:r>
            <a:endParaRPr lang="en-GB" sz="2400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2"/>
                </a:solidFill>
              </a:rPr>
              <a:t>Personalized Persuasion: Tailoring Persuasive Appeals To Recipients’ Personality Traits </a:t>
            </a:r>
            <a:r>
              <a:rPr lang="en-US" sz="2000">
                <a:solidFill>
                  <a:schemeClr val="tx2"/>
                </a:solidFill>
                <a:hlinkClick r:id="rId3"/>
              </a:rPr>
              <a:t>https://journals.sagepub.com/doi/10.1177/0956797611436349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3. COMMON TESTS AND MODELS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8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MYERS-BRIGGS </a:t>
            </a:r>
            <a:endParaRPr lang="en-GB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7A0331-4E14-47F8-95CB-8F8F2B6AF733}"/>
              </a:ext>
            </a:extLst>
          </p:cNvPr>
          <p:cNvSpPr txBox="1">
            <a:spLocks/>
          </p:cNvSpPr>
          <p:nvPr/>
        </p:nvSpPr>
        <p:spPr>
          <a:xfrm>
            <a:off x="433970" y="1442521"/>
            <a:ext cx="6738222" cy="487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”Make the theory of psychological types described by C.J. Jung understandable and useful in people’s lives” </a:t>
            </a:r>
            <a:endParaRPr lang="en-GB" sz="2400" baseline="300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2m people per year – and 89 of the Fortune 100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he Best Jobs for Every Personality Type, According to Myers-Briggs">
            <a:extLst>
              <a:ext uri="{FF2B5EF4-FFF2-40B4-BE49-F238E27FC236}">
                <a16:creationId xmlns:a16="http://schemas.microsoft.com/office/drawing/2014/main" id="{D6305479-CA43-4276-86EA-3E73ED09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73" y="908951"/>
            <a:ext cx="5093309" cy="58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362E8D-08A3-420A-8C27-FD5FAC1DB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MYERS-BRIGGS: KEY CRITICISMS </a:t>
            </a:r>
            <a:endParaRPr lang="en-GB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096BB9-BC9E-4D13-8934-2876B062C001}"/>
              </a:ext>
            </a:extLst>
          </p:cNvPr>
          <p:cNvSpPr txBox="1">
            <a:spLocks/>
          </p:cNvSpPr>
          <p:nvPr/>
        </p:nvSpPr>
        <p:spPr>
          <a:xfrm>
            <a:off x="383432" y="1175975"/>
            <a:ext cx="11485479" cy="42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predictive power</a:t>
            </a: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replicability </a:t>
            </a: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controlled experiments or data (made up on own experiences)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assumption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E686A-26F3-4220-BF29-A48AE6677C49}"/>
              </a:ext>
            </a:extLst>
          </p:cNvPr>
          <p:cNvSpPr txBox="1"/>
          <p:nvPr/>
        </p:nvSpPr>
        <p:spPr>
          <a:xfrm>
            <a:off x="734803" y="5262316"/>
            <a:ext cx="10392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hlinkClick r:id="rId3"/>
              </a:rPr>
              <a:t>https://www.vox.com/2014/7/15/5881947/myers-briggs-personality-test-meaningless</a:t>
            </a:r>
            <a:endParaRPr lang="en-GB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3282B-3052-4330-89C8-79F4E388729F}"/>
              </a:ext>
            </a:extLst>
          </p:cNvPr>
          <p:cNvSpPr txBox="1"/>
          <p:nvPr/>
        </p:nvSpPr>
        <p:spPr>
          <a:xfrm>
            <a:off x="734803" y="5917961"/>
            <a:ext cx="8657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effectLst/>
              </a:rPr>
              <a:t>“</a:t>
            </a:r>
            <a:r>
              <a:rPr lang="en-US" sz="2400" b="1">
                <a:effectLst/>
              </a:rPr>
              <a:t>Every individual is an exception to the rule” (Jung)</a:t>
            </a:r>
            <a:r>
              <a:rPr lang="en-US" sz="2400" b="1" i="0">
                <a:solidFill>
                  <a:schemeClr val="tx1"/>
                </a:solidFill>
                <a:effectLst/>
              </a:rPr>
              <a:t> </a:t>
            </a:r>
            <a:endParaRPr lang="en-GB" sz="240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FBEDDA-09BA-4768-B7F6-1D1A8C151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OCEAN / BIG FIVE – SUMMARY  </a:t>
            </a:r>
            <a:endParaRPr lang="en-GB" sz="2000" b="1"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41BE61DC-1ECB-462B-996B-44D76BA3EA4A}"/>
              </a:ext>
            </a:extLst>
          </p:cNvPr>
          <p:cNvSpPr txBox="1">
            <a:spLocks/>
          </p:cNvSpPr>
          <p:nvPr/>
        </p:nvSpPr>
        <p:spPr>
          <a:xfrm>
            <a:off x="7107202" y="1525069"/>
            <a:ext cx="4743835" cy="47982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636363">
                  <a:lumMod val="75000"/>
                </a:srgbClr>
              </a:solidFill>
              <a:latin typeface="Arial"/>
            </a:endParaRPr>
          </a:p>
          <a:p>
            <a:r>
              <a:rPr lang="en-GB" sz="2400" b="1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penness to experience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(Inventive/curious vs consistent/cautious)</a:t>
            </a:r>
          </a:p>
          <a:p>
            <a:endParaRPr lang="en-GB" sz="16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1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GB" sz="2400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onscientiousness</a:t>
            </a:r>
            <a:endParaRPr lang="en-GB" sz="2400" b="1" dirty="0">
              <a:solidFill>
                <a:srgbClr val="9D22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(Efficient/organised vs easy-going/careless)</a:t>
            </a:r>
            <a:endParaRPr lang="en-GB" b="1" dirty="0">
              <a:solidFill>
                <a:srgbClr val="9D22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1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400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xtraversion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(Outgoing/energetic vs solitary/reserved)</a:t>
            </a:r>
            <a:endParaRPr lang="en-GB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1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greeableness</a:t>
            </a:r>
          </a:p>
          <a:p>
            <a:r>
              <a:rPr lang="en-GB" dirty="0">
                <a:solidFill>
                  <a:srgbClr val="9D2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(Friendly/compassionate vs cold/unkind)</a:t>
            </a:r>
            <a:endParaRPr lang="en-GB" b="1" dirty="0">
              <a:solidFill>
                <a:srgbClr val="9D22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b="1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2400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euroticism</a:t>
            </a:r>
          </a:p>
          <a:p>
            <a:r>
              <a:rPr lang="en-GB" dirty="0">
                <a:solidFill>
                  <a:srgbClr val="636363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(Sensitive/nervous vs secure/confident)</a:t>
            </a:r>
            <a:endParaRPr lang="en-GB" b="1" dirty="0">
              <a:solidFill>
                <a:srgbClr val="636363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CH" sz="2400" dirty="0">
              <a:solidFill>
                <a:srgbClr val="63636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B78BD4-B734-46A6-9FD3-367029CA2D1B}"/>
              </a:ext>
            </a:extLst>
          </p:cNvPr>
          <p:cNvSpPr txBox="1">
            <a:spLocks/>
          </p:cNvSpPr>
          <p:nvPr/>
        </p:nvSpPr>
        <p:spPr>
          <a:xfrm>
            <a:off x="433970" y="1618367"/>
            <a:ext cx="6673232" cy="435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Spectrum </a:t>
            </a: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 predicts behaviour </a:t>
            </a: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Stable in short and medium term</a:t>
            </a: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genetic basis</a:t>
            </a: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provide the information honestly</a:t>
            </a: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reliability </a:t>
            </a:r>
            <a:endParaRPr lang="en-GB" sz="2400" baseline="300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36847-B4BC-4CFF-93E2-EA7D472DE5AF}"/>
              </a:ext>
            </a:extLst>
          </p:cNvPr>
          <p:cNvSpPr txBox="1"/>
          <p:nvPr/>
        </p:nvSpPr>
        <p:spPr>
          <a:xfrm>
            <a:off x="534222" y="6070908"/>
            <a:ext cx="6738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/>
              <a:t>An introduction to the five-factor model and its applications</a:t>
            </a:r>
          </a:p>
          <a:p>
            <a:r>
              <a:rPr lang="en-GB" sz="2000">
                <a:hlinkClick r:id="rId3"/>
              </a:rPr>
              <a:t>https://psycnet.apa.org/record/1993-01496-001</a:t>
            </a:r>
            <a:endParaRPr lang="en-GB" sz="20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272483-7BCD-4DF1-B179-FE46A9F7D02C}"/>
              </a:ext>
            </a:extLst>
          </p:cNvPr>
          <p:cNvCxnSpPr/>
          <p:nvPr/>
        </p:nvCxnSpPr>
        <p:spPr>
          <a:xfrm>
            <a:off x="7272443" y="1321032"/>
            <a:ext cx="41395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E0CC41-A455-413F-826A-2EB170A5D6E2}"/>
              </a:ext>
            </a:extLst>
          </p:cNvPr>
          <p:cNvSpPr txBox="1"/>
          <p:nvPr/>
        </p:nvSpPr>
        <p:spPr>
          <a:xfrm>
            <a:off x="7237710" y="755373"/>
            <a:ext cx="7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91D07-775A-4017-9F47-03CC89AB48B2}"/>
              </a:ext>
            </a:extLst>
          </p:cNvPr>
          <p:cNvSpPr txBox="1"/>
          <p:nvPr/>
        </p:nvSpPr>
        <p:spPr>
          <a:xfrm>
            <a:off x="10830734" y="752791"/>
            <a:ext cx="7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LOW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83A997-087B-4F98-80B8-86A86EE4A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TRAITS AND FACETS </a:t>
            </a:r>
            <a:endParaRPr lang="en-GB" sz="2000" b="1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C5082EB2-8393-40B1-915F-533B9FDC31E9}"/>
              </a:ext>
            </a:extLst>
          </p:cNvPr>
          <p:cNvSpPr txBox="1">
            <a:spLocks/>
          </p:cNvSpPr>
          <p:nvPr/>
        </p:nvSpPr>
        <p:spPr>
          <a:xfrm>
            <a:off x="382412" y="1632696"/>
            <a:ext cx="3617625" cy="21945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636363">
                    <a:lumMod val="75000"/>
                  </a:srgbClr>
                </a:solidFill>
                <a:latin typeface="Arial (Body)"/>
              </a:rPr>
              <a:t>O</a:t>
            </a:r>
            <a:r>
              <a:rPr lang="en-GB" sz="2400">
                <a:solidFill>
                  <a:srgbClr val="636363">
                    <a:lumMod val="75000"/>
                  </a:srgbClr>
                </a:solidFill>
                <a:latin typeface="Arial (Body)"/>
              </a:rPr>
              <a:t>penness </a:t>
            </a:r>
            <a:r>
              <a:rPr lang="en-GB" sz="2400" dirty="0">
                <a:solidFill>
                  <a:srgbClr val="636363">
                    <a:lumMod val="75000"/>
                  </a:srgbClr>
                </a:solidFill>
                <a:latin typeface="Arial (Body)"/>
              </a:rPr>
              <a:t>to experience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Arial (Body)"/>
            </a:endParaRP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Imagination 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Artistic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Emotionality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Adventurous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Intellect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Liberalism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BB6CBD00-C5A3-43D3-BC5E-704632081652}"/>
              </a:ext>
            </a:extLst>
          </p:cNvPr>
          <p:cNvSpPr txBox="1">
            <a:spLocks/>
          </p:cNvSpPr>
          <p:nvPr/>
        </p:nvSpPr>
        <p:spPr>
          <a:xfrm>
            <a:off x="4362894" y="1630114"/>
            <a:ext cx="3617625" cy="21945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636363">
                    <a:lumMod val="75000"/>
                  </a:srgbClr>
                </a:solidFill>
                <a:latin typeface="Arial (Body)"/>
              </a:rPr>
              <a:t>C</a:t>
            </a:r>
            <a:r>
              <a:rPr lang="en-GB" sz="2400">
                <a:solidFill>
                  <a:srgbClr val="636363">
                    <a:lumMod val="75000"/>
                  </a:srgbClr>
                </a:solidFill>
                <a:latin typeface="Arial (Body)"/>
              </a:rPr>
              <a:t>onscientiousness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Arial (Body)"/>
            </a:endParaRP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Self-efficacy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Orderliness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Dutifulness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Achievement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Self-discipline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Cautiousness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A66F421-A5A2-4BF8-B418-B9F11A0786CB}"/>
              </a:ext>
            </a:extLst>
          </p:cNvPr>
          <p:cNvSpPr txBox="1">
            <a:spLocks/>
          </p:cNvSpPr>
          <p:nvPr/>
        </p:nvSpPr>
        <p:spPr>
          <a:xfrm>
            <a:off x="8079907" y="1627532"/>
            <a:ext cx="3617625" cy="21945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636363">
                    <a:lumMod val="75000"/>
                  </a:srgbClr>
                </a:solidFill>
                <a:latin typeface="Arial (Body)"/>
              </a:rPr>
              <a:t>E</a:t>
            </a:r>
            <a:r>
              <a:rPr lang="en-GB" sz="2400">
                <a:solidFill>
                  <a:srgbClr val="636363">
                    <a:lumMod val="75000"/>
                  </a:srgbClr>
                </a:solidFill>
                <a:latin typeface="Arial (Body)"/>
              </a:rPr>
              <a:t>xtraversion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Arial (Body)"/>
            </a:endParaRP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Friendliness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Gregarious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Assertive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Activity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Excitement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Cheerfulness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F16C7B91-ABDF-4BF1-B103-4D9285B42E25}"/>
              </a:ext>
            </a:extLst>
          </p:cNvPr>
          <p:cNvSpPr txBox="1">
            <a:spLocks/>
          </p:cNvSpPr>
          <p:nvPr/>
        </p:nvSpPr>
        <p:spPr>
          <a:xfrm>
            <a:off x="2547009" y="3965243"/>
            <a:ext cx="3617625" cy="21945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636363">
                    <a:lumMod val="75000"/>
                  </a:srgbClr>
                </a:solidFill>
                <a:latin typeface="Arial (Body)"/>
              </a:rPr>
              <a:t>A</a:t>
            </a:r>
            <a:r>
              <a:rPr lang="en-GB" sz="2400">
                <a:solidFill>
                  <a:srgbClr val="636363">
                    <a:lumMod val="75000"/>
                  </a:srgbClr>
                </a:solidFill>
                <a:latin typeface="Arial (Body)"/>
              </a:rPr>
              <a:t>greeableness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Arial (Body)"/>
            </a:endParaRP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Trust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Morality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Altruism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Cooperation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Modesty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Sympathy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EFAE1DF2-4E5D-4B9C-B2CE-379C1182F3CD}"/>
              </a:ext>
            </a:extLst>
          </p:cNvPr>
          <p:cNvSpPr txBox="1">
            <a:spLocks/>
          </p:cNvSpPr>
          <p:nvPr/>
        </p:nvSpPr>
        <p:spPr>
          <a:xfrm>
            <a:off x="6264022" y="3962661"/>
            <a:ext cx="3617625" cy="21945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636363">
                    <a:lumMod val="75000"/>
                  </a:srgbClr>
                </a:solidFill>
                <a:latin typeface="Arial (Body)"/>
              </a:rPr>
              <a:t>N</a:t>
            </a:r>
            <a:r>
              <a:rPr lang="en-GB" sz="2400">
                <a:solidFill>
                  <a:srgbClr val="636363">
                    <a:lumMod val="75000"/>
                  </a:srgbClr>
                </a:solidFill>
                <a:latin typeface="Arial (Body)"/>
              </a:rPr>
              <a:t>euroticism</a:t>
            </a:r>
            <a:endParaRPr lang="en-GB" sz="2400" b="1" dirty="0">
              <a:solidFill>
                <a:srgbClr val="636363">
                  <a:lumMod val="75000"/>
                </a:srgbClr>
              </a:solidFill>
              <a:latin typeface="Arial (Body)"/>
            </a:endParaRP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Anxiety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Anger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Depression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Self-conscious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Immoderation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Vulnerability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99145D-1685-46EA-AA30-9744D3FFA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1EB26D-472C-4DCE-93EF-8D6A9BB3C4F2}"/>
              </a:ext>
            </a:extLst>
          </p:cNvPr>
          <p:cNvSpPr txBox="1"/>
          <p:nvPr/>
        </p:nvSpPr>
        <p:spPr>
          <a:xfrm>
            <a:off x="446533" y="6169167"/>
            <a:ext cx="11126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/>
              <a:t>A very brief measure of the big five personality domains </a:t>
            </a:r>
          </a:p>
          <a:p>
            <a:r>
              <a:rPr lang="en-GB" sz="2000">
                <a:hlinkClick r:id="rId4"/>
              </a:rPr>
              <a:t>https://psycnet.apa.org/record/2003-09807-003</a:t>
            </a:r>
            <a:r>
              <a:rPr lang="en-GB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85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EXAMPLE STATEMENTS </a:t>
            </a:r>
            <a:endParaRPr lang="en-GB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E0641-8261-4986-BD2B-F7C25F466FEA}"/>
              </a:ext>
            </a:extLst>
          </p:cNvPr>
          <p:cNvSpPr txBox="1"/>
          <p:nvPr/>
        </p:nvSpPr>
        <p:spPr>
          <a:xfrm>
            <a:off x="439639" y="3143316"/>
            <a:ext cx="5370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I experience my emotions intensely</a:t>
            </a:r>
          </a:p>
          <a:p>
            <a:endParaRPr lang="en-US" sz="800" b="1">
              <a:solidFill>
                <a:schemeClr val="accent1"/>
              </a:solidFill>
            </a:endParaRPr>
          </a:p>
          <a:p>
            <a:endParaRPr lang="en-US" sz="800" b="1">
              <a:solidFill>
                <a:schemeClr val="accent1"/>
              </a:solidFill>
            </a:endParaRPr>
          </a:p>
          <a:p>
            <a:endParaRPr lang="en-US" sz="800" b="1">
              <a:solidFill>
                <a:schemeClr val="accent1"/>
              </a:solidFill>
            </a:endParaRPr>
          </a:p>
          <a:p>
            <a:r>
              <a:rPr lang="en-US" sz="2400" b="1"/>
              <a:t>I don’t understand people who get emotional</a:t>
            </a:r>
            <a:endParaRPr lang="en-GB" sz="24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FBE54E-2726-4C03-8165-BA4175EAD301}"/>
              </a:ext>
            </a:extLst>
          </p:cNvPr>
          <p:cNvSpPr txBox="1"/>
          <p:nvPr/>
        </p:nvSpPr>
        <p:spPr>
          <a:xfrm>
            <a:off x="562707" y="1605874"/>
            <a:ext cx="5155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EMOTIONALITY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(OPENNESS TO EXPERIENCE)</a:t>
            </a:r>
            <a:endParaRPr lang="en-GB" sz="28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CE2FF-F0F2-4C10-9343-E7911F7DFCC8}"/>
              </a:ext>
            </a:extLst>
          </p:cNvPr>
          <p:cNvSpPr txBox="1"/>
          <p:nvPr/>
        </p:nvSpPr>
        <p:spPr>
          <a:xfrm>
            <a:off x="6096001" y="3137453"/>
            <a:ext cx="584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I feel sympathy for those worse off than myself</a:t>
            </a:r>
          </a:p>
          <a:p>
            <a:endParaRPr lang="en-US" sz="800" b="1">
              <a:solidFill>
                <a:schemeClr val="accent1"/>
              </a:solidFill>
            </a:endParaRPr>
          </a:p>
          <a:p>
            <a:r>
              <a:rPr lang="en-US" sz="2400" b="1"/>
              <a:t>I am not interested in other people’s problems</a:t>
            </a:r>
          </a:p>
          <a:p>
            <a:endParaRPr lang="en-US" sz="800" b="1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AAEFA-DC61-4356-A627-B5A7B0F4F576}"/>
              </a:ext>
            </a:extLst>
          </p:cNvPr>
          <p:cNvSpPr txBox="1"/>
          <p:nvPr/>
        </p:nvSpPr>
        <p:spPr>
          <a:xfrm>
            <a:off x="6802366" y="1600011"/>
            <a:ext cx="39183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SYMPATHY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(AGREEABLENESS)</a:t>
            </a:r>
            <a:endParaRPr lang="en-GB" sz="2800" b="1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F27519-2E7C-4921-A8D8-868DD880B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8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4</a:t>
            </a:r>
            <a:r>
              <a:rPr lang="en-GB" sz="4000">
                <a:solidFill>
                  <a:schemeClr val="tx1"/>
                </a:solidFill>
              </a:rPr>
              <a:t>. FOUR WAYS TO ENHANCE MR STUDIES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ACTIVATE RESEARCH – BRIEF SUMMARY  </a:t>
            </a:r>
            <a:endParaRPr lang="en-GB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9BE49-BBA7-4B64-9BB7-49C3AB3C4C6F}"/>
              </a:ext>
            </a:extLst>
          </p:cNvPr>
          <p:cNvSpPr txBox="1">
            <a:spLocks/>
          </p:cNvSpPr>
          <p:nvPr/>
        </p:nvSpPr>
        <p:spPr>
          <a:xfrm>
            <a:off x="383433" y="1862845"/>
            <a:ext cx="6738222" cy="42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2600" b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change </a:t>
            </a:r>
            <a:r>
              <a:rPr lang="en-GB" sz="26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 growth </a:t>
            </a:r>
            <a:r>
              <a:rPr lang="en-GB" sz="26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enabling a deeper understanding of </a:t>
            </a:r>
            <a:r>
              <a:rPr lang="en-GB" sz="2600" b="1" i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people think </a:t>
            </a:r>
            <a:r>
              <a:rPr lang="en-GB" sz="26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i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they behave as they do</a:t>
            </a:r>
            <a:r>
              <a:rPr lang="en-GB" sz="2600" i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add </a:t>
            </a:r>
            <a:r>
              <a:rPr lang="en-GB" sz="26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complementary</a:t>
            </a:r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insights</a:t>
            </a:r>
            <a:r>
              <a:rPr lang="en-GB" sz="26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approaches from behavioural science </a:t>
            </a:r>
            <a:r>
              <a:rPr lang="en-GB" sz="26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psychology more broadly) to agencies’ research offer</a:t>
            </a:r>
          </a:p>
          <a:p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enables end clients to better </a:t>
            </a:r>
            <a:r>
              <a:rPr lang="en-GB" sz="26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understand, predict </a:t>
            </a:r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</a:t>
            </a:r>
            <a:r>
              <a:rPr lang="en-GB" sz="26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audience behaviour</a:t>
            </a:r>
            <a:r>
              <a:rPr lang="en-GB" sz="26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 descr="Ipsos Thinks">
            <a:extLst>
              <a:ext uri="{FF2B5EF4-FFF2-40B4-BE49-F238E27FC236}">
                <a16:creationId xmlns:a16="http://schemas.microsoft.com/office/drawing/2014/main" id="{66E06554-7D71-4626-904B-2A931CB1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24" y="5469163"/>
            <a:ext cx="3756956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MR Research Worldwide welcomes former TNS Director Clive Little to head  new Asia operation - Propel Technology Ltd">
            <a:extLst>
              <a:ext uri="{FF2B5EF4-FFF2-40B4-BE49-F238E27FC236}">
                <a16:creationId xmlns:a16="http://schemas.microsoft.com/office/drawing/2014/main" id="{100ABE49-35A5-48FB-AA3E-CF72A7CC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00" y="3285767"/>
            <a:ext cx="3235209" cy="19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-thinking healthcare market research | Vox.Bio">
            <a:extLst>
              <a:ext uri="{FF2B5EF4-FFF2-40B4-BE49-F238E27FC236}">
                <a16:creationId xmlns:a16="http://schemas.microsoft.com/office/drawing/2014/main" id="{F947938B-BFD2-4A10-9D30-D9C47B08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59" y="1834738"/>
            <a:ext cx="2713246" cy="16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E322D04-B2D8-4E33-B0CF-E39BD8E44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68" y="584408"/>
            <a:ext cx="2869841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US" sz="2000" b="1"/>
              <a:t>FOUR WAYS TO ENHANCE MR STUDIES</a:t>
            </a:r>
            <a:endParaRPr lang="en-GB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4DC00A-9E8E-48D6-9969-7EE7E3873EA4}"/>
              </a:ext>
            </a:extLst>
          </p:cNvPr>
          <p:cNvSpPr txBox="1">
            <a:spLocks/>
          </p:cNvSpPr>
          <p:nvPr/>
        </p:nvSpPr>
        <p:spPr>
          <a:xfrm>
            <a:off x="383432" y="1617992"/>
            <a:ext cx="10806343" cy="4914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understanding without collecting personality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Understanding, predicting, and influencing behaviour through collecting personality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qualitative recruitment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brands as personalities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1A3939-71CE-4799-B121-7A399ACEA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15AFB-5C98-47E3-A850-FB6DBA94AC93}"/>
              </a:ext>
            </a:extLst>
          </p:cNvPr>
          <p:cNvSpPr txBox="1"/>
          <p:nvPr/>
        </p:nvSpPr>
        <p:spPr>
          <a:xfrm>
            <a:off x="821410" y="6354304"/>
            <a:ext cx="1102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Source: </a:t>
            </a:r>
            <a:r>
              <a:rPr lang="en-GB" sz="2000">
                <a:hlinkClick r:id="rId3"/>
              </a:rPr>
              <a:t>https://www.england.nhs.uk/statistics/statistical-work-areas/covid-19-vaccinations/</a:t>
            </a:r>
            <a:r>
              <a:rPr lang="en-GB" sz="2000"/>
              <a:t>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57B3482-0967-477E-83F9-BDA33EA7E918}"/>
              </a:ext>
            </a:extLst>
          </p:cNvPr>
          <p:cNvGraphicFramePr/>
          <p:nvPr/>
        </p:nvGraphicFramePr>
        <p:xfrm>
          <a:off x="931619" y="1524208"/>
          <a:ext cx="8128000" cy="466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5E912C-FD03-4023-9509-0F71E561782B}"/>
              </a:ext>
            </a:extLst>
          </p:cNvPr>
          <p:cNvSpPr txBox="1">
            <a:spLocks/>
          </p:cNvSpPr>
          <p:nvPr/>
        </p:nvSpPr>
        <p:spPr>
          <a:xfrm>
            <a:off x="8043620" y="1532436"/>
            <a:ext cx="3921072" cy="396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Studies have established higher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neuroticism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in females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7B189BD-62D2-4B13-9AAB-B5637BED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0295920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1. IMPROVING UNDERSTANDING WITHOUT COLLECTING PERSONALITY DATA  </a:t>
            </a:r>
            <a:endParaRPr lang="en-GB" sz="2000" b="1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9B9DF2-4CC0-4D3C-B8E1-904B9DD09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0295920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1. IMPROVING UNDERSTANDING WITHOUT COLLECTING PERSONALITY DATA  </a:t>
            </a: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E390D-BBD8-46F0-B0BA-6145771B7CAA}"/>
              </a:ext>
            </a:extLst>
          </p:cNvPr>
          <p:cNvSpPr txBox="1"/>
          <p:nvPr/>
        </p:nvSpPr>
        <p:spPr>
          <a:xfrm>
            <a:off x="446533" y="1517324"/>
            <a:ext cx="101042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Females’ significantly greater likelihood to be </a:t>
            </a:r>
            <a:r>
              <a:rPr lang="en-GB" sz="2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agreeable</a:t>
            </a: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 may cause them to be more likely than males to overstate their interest in a new concept being tested in research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Male patients’ overall lower </a:t>
            </a:r>
            <a:r>
              <a:rPr lang="en-GB" sz="2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modesty</a:t>
            </a: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 may result in them being more likely to under-estimate future compliance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4490-64E2-4296-A367-8D56AA3DD1B0}"/>
              </a:ext>
            </a:extLst>
          </p:cNvPr>
          <p:cNvSpPr txBox="1"/>
          <p:nvPr/>
        </p:nvSpPr>
        <p:spPr>
          <a:xfrm>
            <a:off x="446533" y="5936414"/>
            <a:ext cx="11126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/>
              <a:t>Sex differences in 30 facets of the five factor model of personality in the large public (N = 320,128)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0">
                <a:hlinkClick r:id="rId3"/>
              </a:rPr>
              <a:t>https://psycnet.apa.org/record/2018-16054-025</a:t>
            </a:r>
            <a:endParaRPr lang="en-GB" sz="2000" i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B7EA77-495C-4BBB-9C46-5EABE2CF2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80A79-70D0-4E95-9F29-767204706137}"/>
              </a:ext>
            </a:extLst>
          </p:cNvPr>
          <p:cNvSpPr txBox="1"/>
          <p:nvPr/>
        </p:nvSpPr>
        <p:spPr>
          <a:xfrm>
            <a:off x="446533" y="5797414"/>
            <a:ext cx="11745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Can´t a Man Be More like a Woman? Sex Differences in Big Five Personality Traits Across 55 Cultures</a:t>
            </a:r>
          </a:p>
          <a:p>
            <a:r>
              <a:rPr lang="en-GB" sz="2000">
                <a:hlinkClick r:id="rId3"/>
              </a:rPr>
              <a:t>https://www.researchgate.net/publication/24001221_Why_Can't_a_Man_Be_More_Like_a_Woman_Sex_Differences_in_Big_Five_Personality_Traits_Across_55_Cultures_vol_94_pg_168_2008</a:t>
            </a:r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252F9-7A2A-4EF8-B43B-A3703677EE64}"/>
              </a:ext>
            </a:extLst>
          </p:cNvPr>
          <p:cNvSpPr txBox="1"/>
          <p:nvPr/>
        </p:nvSpPr>
        <p:spPr>
          <a:xfrm>
            <a:off x="774915" y="2030481"/>
            <a:ext cx="1081334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8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Self-report measures have established higher neuroticism and agreeableness in women across 55 cultures</a:t>
            </a:r>
          </a:p>
          <a:p>
            <a:endParaRPr lang="en-GB" sz="24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GB" sz="8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GB" sz="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GB" sz="24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AFF1BE-444B-449E-91A2-DB606AF1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0295920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1. IMPROVING UNDERSTANDING WITHOUT COLLECTING PERSONALITY DATA  </a:t>
            </a:r>
            <a:endParaRPr lang="en-GB" sz="2000" b="1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612A4F-6A32-4FD2-AA5A-6F743D148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E2FA7-144C-4DFA-959D-1F771B115C9A}"/>
              </a:ext>
            </a:extLst>
          </p:cNvPr>
          <p:cNvSpPr txBox="1"/>
          <p:nvPr/>
        </p:nvSpPr>
        <p:spPr>
          <a:xfrm>
            <a:off x="4314727" y="1482781"/>
            <a:ext cx="776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ANTICIPATED REGRET</a:t>
            </a:r>
            <a:endParaRPr lang="en-GB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CB05B-4E7D-4204-B56B-FDFE24D513AA}"/>
              </a:ext>
            </a:extLst>
          </p:cNvPr>
          <p:cNvSpPr txBox="1"/>
          <p:nvPr/>
        </p:nvSpPr>
        <p:spPr>
          <a:xfrm>
            <a:off x="1130531" y="2991887"/>
            <a:ext cx="10169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accent1"/>
                </a:solidFill>
              </a:rPr>
              <a:t>A meta-analysis on medical treatments found anticipated regret to be a better predictor of behaviour than evaluations of risk</a:t>
            </a:r>
            <a:endParaRPr lang="en-GB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E5094-783D-4893-8809-BF133A91983C}"/>
              </a:ext>
            </a:extLst>
          </p:cNvPr>
          <p:cNvSpPr txBox="1"/>
          <p:nvPr/>
        </p:nvSpPr>
        <p:spPr>
          <a:xfrm>
            <a:off x="816089" y="5436094"/>
            <a:ext cx="10484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>
                <a:solidFill>
                  <a:schemeClr val="tx2"/>
                </a:solidFill>
              </a:rPr>
              <a:t>Anticipated regret and health behavior: A meta-analysis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0">
                <a:solidFill>
                  <a:srgbClr val="020202"/>
                </a:solidFill>
                <a:effectLst/>
                <a:hlinkClick r:id="rId3"/>
              </a:rPr>
              <a:t>https://pubmed.ncbi.nlm.nih.gov/27607136/</a:t>
            </a:r>
            <a:endParaRPr lang="en-US" sz="2000" i="0">
              <a:solidFill>
                <a:schemeClr val="tx2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F02563A-D144-41CF-BAE0-732614C2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381696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2. Understanding, PREDICTING, and influencing BEHAVIOUR THROUGH COLLECTING PERSONALITY DATA </a:t>
            </a:r>
            <a:endParaRPr lang="en-GB" sz="2000" b="1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6154D2-AECA-4F67-AE9F-5D9AC234D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925E4-264D-43AA-AEBF-0CA26C81CE67}"/>
              </a:ext>
            </a:extLst>
          </p:cNvPr>
          <p:cNvSpPr txBox="1"/>
          <p:nvPr/>
        </p:nvSpPr>
        <p:spPr>
          <a:xfrm>
            <a:off x="685825" y="2453036"/>
            <a:ext cx="105363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Whenever I make a choice, I try to get information about how the other alternative turned out</a:t>
            </a:r>
          </a:p>
          <a:p>
            <a:endParaRPr lang="en-US" sz="800" b="1">
              <a:solidFill>
                <a:schemeClr val="accent1"/>
              </a:solidFill>
            </a:endParaRPr>
          </a:p>
          <a:p>
            <a:r>
              <a:rPr lang="en-US" sz="2400" b="1"/>
              <a:t>Whenever I make a choice, I’m curious about what would have happened if I had chosen differently</a:t>
            </a:r>
          </a:p>
          <a:p>
            <a:endParaRPr lang="en-US" sz="800" b="1">
              <a:solidFill>
                <a:schemeClr val="accent1"/>
              </a:solidFill>
            </a:endParaRPr>
          </a:p>
          <a:p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62E6D-46F7-424C-B65F-7CFC9D565E16}"/>
              </a:ext>
            </a:extLst>
          </p:cNvPr>
          <p:cNvSpPr txBox="1"/>
          <p:nvPr/>
        </p:nvSpPr>
        <p:spPr>
          <a:xfrm>
            <a:off x="697491" y="5832040"/>
            <a:ext cx="109436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Maximizing Vs Satisficing: Happiness is a matter of choice </a:t>
            </a:r>
            <a:r>
              <a:rPr lang="en-US" sz="2000">
                <a:solidFill>
                  <a:schemeClr val="tx2"/>
                </a:solidFill>
                <a:hlinkClick r:id="rId3"/>
              </a:rPr>
              <a:t>https://www.researchgate.net/publication/11048743_Maximizing_Versus_Satisficing_Happiness_Is_a_Matter_of_Choice</a:t>
            </a:r>
            <a:endParaRPr lang="en-GB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F02563A-D144-41CF-BAE0-732614C2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381696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2. Understanding, PREDICTING, and influencing BEHAVIOUR THROUGH COLLECTING PERSONALITY DATA </a:t>
            </a:r>
            <a:endParaRPr lang="en-GB" sz="2000" b="1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6154D2-AECA-4F67-AE9F-5D9AC234D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A5FBB0-2559-4B3E-A183-F890C3A11DA6}"/>
              </a:ext>
            </a:extLst>
          </p:cNvPr>
          <p:cNvSpPr txBox="1"/>
          <p:nvPr/>
        </p:nvSpPr>
        <p:spPr>
          <a:xfrm>
            <a:off x="4314727" y="1482781"/>
            <a:ext cx="776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ANTICIPATED REGRET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1950317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1BDA06-DC4C-409C-B7FA-556C7237D031}"/>
              </a:ext>
            </a:extLst>
          </p:cNvPr>
          <p:cNvSpPr txBox="1">
            <a:spLocks/>
          </p:cNvSpPr>
          <p:nvPr/>
        </p:nvSpPr>
        <p:spPr>
          <a:xfrm>
            <a:off x="383432" y="1339023"/>
            <a:ext cx="10806343" cy="4914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us to understand our target audience and see what the biggest behavioural drivers and barriers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KDA: Correlate with behaviour or intended behaviour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Segmentations: traits only OR combined with other</a:t>
            </a: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Qualitatively can probe more and get deeper understanding through examples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11EF2-B28A-4641-8170-69EBF0A1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381696" cy="565659"/>
          </a:xfrm>
        </p:spPr>
        <p:txBody>
          <a:bodyPr>
            <a:normAutofit fontScale="90000"/>
          </a:bodyPr>
          <a:lstStyle/>
          <a:p>
            <a:r>
              <a:rPr lang="en-GB" sz="2000" b="1"/>
              <a:t>2. Understanding, PREDICTING, and influencing BEHAVIOUR THROUGH COLLECTING PERSONALITY DATA </a:t>
            </a:r>
            <a:endParaRPr lang="en-GB" sz="2000" b="1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BD6C83-6D12-4536-89E2-26733C51E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0295920" cy="565659"/>
          </a:xfrm>
        </p:spPr>
        <p:txBody>
          <a:bodyPr>
            <a:normAutofit/>
          </a:bodyPr>
          <a:lstStyle/>
          <a:p>
            <a:r>
              <a:rPr lang="en-GB" sz="2000" b="1"/>
              <a:t>3. ENHANCING QUALITATIVE RECRUITMENT  </a:t>
            </a:r>
            <a:endParaRPr lang="en-GB" sz="20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1BDA06-DC4C-409C-B7FA-556C7237D031}"/>
              </a:ext>
            </a:extLst>
          </p:cNvPr>
          <p:cNvSpPr txBox="1">
            <a:spLocks/>
          </p:cNvSpPr>
          <p:nvPr/>
        </p:nvSpPr>
        <p:spPr>
          <a:xfrm>
            <a:off x="383432" y="1339023"/>
            <a:ext cx="10806343" cy="4914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One approach is to tailor recruitment towards the most suitable personality traits for a project, e.g. for concept development research, over-recruit those high on </a:t>
            </a:r>
            <a:r>
              <a:rPr lang="en-GB" sz="2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imagination</a:t>
            </a:r>
            <a:endParaRPr lang="en-GB" sz="2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Alternatively, use insight of how traits differ by group, e.g. females are more able to be </a:t>
            </a:r>
            <a:r>
              <a:rPr lang="en-GB" sz="2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sympathetic</a:t>
            </a: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 than males, so are better when helping to understand how to communicate with vulnerable groups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55E56-29AC-43B3-9892-230E4FD69282}"/>
              </a:ext>
            </a:extLst>
          </p:cNvPr>
          <p:cNvSpPr txBox="1"/>
          <p:nvPr/>
        </p:nvSpPr>
        <p:spPr>
          <a:xfrm>
            <a:off x="446533" y="5936414"/>
            <a:ext cx="11126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/>
              <a:t>Sex differences in 30 facets of the five factor model of personality in the large public (N = 320,128)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0">
                <a:hlinkClick r:id="rId3"/>
              </a:rPr>
              <a:t>https://psycnet.apa.org/record/2018-16054-025</a:t>
            </a:r>
            <a:endParaRPr lang="en-GB" sz="2000" i="0"/>
          </a:p>
        </p:txBody>
      </p:sp>
    </p:spTree>
    <p:extLst>
      <p:ext uri="{BB962C8B-B14F-4D97-AF65-F5344CB8AC3E}">
        <p14:creationId xmlns:p14="http://schemas.microsoft.com/office/powerpoint/2010/main" val="2673420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8526DA-4305-46A6-B233-6F1546DDB2AB}"/>
              </a:ext>
            </a:extLst>
          </p:cNvPr>
          <p:cNvSpPr txBox="1">
            <a:spLocks/>
          </p:cNvSpPr>
          <p:nvPr/>
        </p:nvSpPr>
        <p:spPr>
          <a:xfrm>
            <a:off x="581194" y="1750999"/>
            <a:ext cx="7307443" cy="4560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Considering personalities of </a:t>
            </a:r>
            <a:r>
              <a:rPr lang="en-US" sz="2600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brands</a:t>
            </a:r>
            <a:r>
              <a:rPr lang="en-US" sz="2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can help facilitate product differentiation and create meaningful relationships</a:t>
            </a:r>
          </a:p>
          <a:p>
            <a:r>
              <a:rPr lang="en-US" sz="2600" b="0" i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Research has consistently shown that consumers do not have any difﬁculty in describing their brands in terms of human characteristics</a:t>
            </a:r>
          </a:p>
          <a:p>
            <a:r>
              <a:rPr lang="en-US" sz="2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also shows that corporate personality predicts some important financial indicators, including profitability, growth, and share performance</a:t>
            </a:r>
            <a:endParaRPr lang="en-US" sz="2600" b="0" i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tx2"/>
              </a:solidFill>
            </a:endParaRPr>
          </a:p>
          <a:p>
            <a:pPr marL="0" indent="0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 descr="15 Advantages of Globalisation ideas | multinational corporation, cultural  diversity, global">
            <a:extLst>
              <a:ext uri="{FF2B5EF4-FFF2-40B4-BE49-F238E27FC236}">
                <a16:creationId xmlns:a16="http://schemas.microsoft.com/office/drawing/2014/main" id="{3236F162-DA39-45CE-BF28-CC9248DD7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r="1" b="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BBBEEFD-8925-4AB8-9F86-B6959D4206C5}"/>
              </a:ext>
            </a:extLst>
          </p:cNvPr>
          <p:cNvSpPr txBox="1">
            <a:spLocks/>
          </p:cNvSpPr>
          <p:nvPr/>
        </p:nvSpPr>
        <p:spPr>
          <a:xfrm>
            <a:off x="382412" y="755373"/>
            <a:ext cx="11029616" cy="5656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1"/>
              <a:t>4. UNDERSTANDING BRANDS AS PERSONALITIES  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F2699-9C34-4507-849F-C4910DC975FE}"/>
              </a:ext>
            </a:extLst>
          </p:cNvPr>
          <p:cNvSpPr txBox="1"/>
          <p:nvPr/>
        </p:nvSpPr>
        <p:spPr>
          <a:xfrm>
            <a:off x="697491" y="5956026"/>
            <a:ext cx="4912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Dimensions of brand personality</a:t>
            </a:r>
          </a:p>
          <a:p>
            <a:r>
              <a:rPr lang="en-US" sz="2000">
                <a:solidFill>
                  <a:schemeClr val="tx2"/>
                </a:solidFill>
                <a:hlinkClick r:id="rId4"/>
              </a:rPr>
              <a:t>https://www.jstor.org/stable/3151897</a:t>
            </a:r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8D7B9-AC1E-4BCE-AE89-BFE0C0CAD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5</a:t>
            </a:r>
            <a:r>
              <a:rPr lang="en-GB" sz="4000">
                <a:solidFill>
                  <a:schemeClr val="tx1"/>
                </a:solidFill>
              </a:rPr>
              <a:t>. WRAP-UP AND Q&amp;A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A669F1-0504-477E-A014-8FAF0516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F4B6CB-F949-4B7F-B072-DC3810EB5C4A}"/>
              </a:ext>
            </a:extLst>
          </p:cNvPr>
          <p:cNvSpPr txBox="1">
            <a:spLocks/>
          </p:cNvSpPr>
          <p:nvPr/>
        </p:nvSpPr>
        <p:spPr>
          <a:xfrm>
            <a:off x="4128217" y="1668568"/>
            <a:ext cx="7679552" cy="2589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1. WHY PSYCHOLOGY?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Franklin Gothic Book" panose="020B0502020104020203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3200" b="1" dirty="0">
                <a:solidFill>
                  <a:srgbClr val="81AF26"/>
                </a:solidFill>
                <a:latin typeface="Franklin Gothic Book" panose="020B0502020104020203"/>
              </a:rPr>
              <a:t>2</a:t>
            </a:r>
            <a:r>
              <a:rPr kumimoji="0" lang="en-GB" sz="3200" b="1" i="0" u="none" strike="noStrike" kern="1200" cap="all" spc="0" normalizeH="0" baseline="0" noProof="0">
                <a:ln>
                  <a:noFill/>
                </a:ln>
                <a:solidFill>
                  <a:srgbClr val="81AF26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WHY PERSONALITY?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solidFill>
                <a:srgbClr val="81AF26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3</a:t>
            </a: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. COMMON TESTS AND MODELS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3200" b="1">
                <a:latin typeface="Franklin Gothic Book" panose="020B0502020104020203"/>
              </a:rPr>
              <a:t>4</a:t>
            </a:r>
            <a:r>
              <a:rPr kumimoji="0" lang="en-GB" sz="32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FOUR</a:t>
            </a:r>
            <a:r>
              <a:rPr lang="en-GB" sz="3200" b="1">
                <a:latin typeface="Franklin Gothic Book" panose="020B0502020104020203"/>
              </a:rPr>
              <a:t> WAYS TO ENHANCE MR STUDIES</a:t>
            </a:r>
            <a:endParaRPr kumimoji="0" lang="en-GB" sz="3200" b="1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algn="ctr">
              <a:buClr>
                <a:srgbClr val="81AF26"/>
              </a:buClr>
              <a:defRPr/>
            </a:pPr>
            <a:r>
              <a:rPr lang="en-GB" sz="3200" b="1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5. WRAP-UP AND Q&amp;A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32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7D6ADEB-6876-4314-A3BE-798B9B43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08" y="1482878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AGENDA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WRAP-UP</a:t>
            </a:r>
            <a:endParaRPr lang="en-GB" sz="2000" b="1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0BD516-0534-43A4-8084-F2FF4DEA9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509A6-A18B-4382-B56E-B77F80BEB8EF}"/>
              </a:ext>
            </a:extLst>
          </p:cNvPr>
          <p:cNvSpPr txBox="1"/>
          <p:nvPr/>
        </p:nvSpPr>
        <p:spPr>
          <a:xfrm>
            <a:off x="912990" y="2128126"/>
            <a:ext cx="9968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What, why, common tests and models, MR applications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Consider</a:t>
            </a:r>
            <a:r>
              <a:rPr lang="en-GB" sz="24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when want to understand, predict, or influence behaviour in trickier situations</a:t>
            </a:r>
          </a:p>
          <a:p>
            <a:endParaRPr lang="en-GB" sz="24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Combine with other things (demos, needs etc) – NOT replace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GB" sz="24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97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Suggested further reading</a:t>
            </a:r>
            <a:endParaRPr lang="en-GB" sz="2000" b="1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0BD516-0534-43A4-8084-F2FF4DEA9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1B083C-DAD6-4045-A294-105A1D57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66" y="163830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ality Psychology: The Basics: Amazon.co.uk: Gaines Jr., Stanley:  9780367172909: Books">
            <a:extLst>
              <a:ext uri="{FF2B5EF4-FFF2-40B4-BE49-F238E27FC236}">
                <a16:creationId xmlns:a16="http://schemas.microsoft.com/office/drawing/2014/main" id="{B2AF4933-0EA5-4461-8E97-E42EDC34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06" y="1627904"/>
            <a:ext cx="4761026" cy="47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7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3655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829292"/>
            <a:ext cx="11135167" cy="225929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CHRIS.Harvey@activate-research.com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+44 (0) 7816 015772</a:t>
            </a:r>
            <a:b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5794A-259B-4398-8426-CC690224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RESOURCES (NEW SLIDE)</a:t>
            </a:r>
            <a:endParaRPr lang="en-GB" sz="2000" b="1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0BD516-0534-43A4-8084-F2FF4DEA9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509A6-A18B-4382-B56E-B77F80BEB8EF}"/>
              </a:ext>
            </a:extLst>
          </p:cNvPr>
          <p:cNvSpPr txBox="1"/>
          <p:nvPr/>
        </p:nvSpPr>
        <p:spPr>
          <a:xfrm>
            <a:off x="912990" y="2128126"/>
            <a:ext cx="99684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ea typeface="Calibri" panose="020F0502020204030204" pitchFamily="34" charset="0"/>
                <a:cs typeface="Segoe UI" panose="020B0502040204020203" pitchFamily="34" charset="0"/>
                <a:hlinkClick r:id="rId4"/>
              </a:rPr>
              <a:t>Repository of 186 different measures (mainly health related)</a:t>
            </a:r>
            <a:r>
              <a:rPr lang="en-US" sz="200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GB" sz="200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Simplest possible 10-item personality inventory</a:t>
            </a:r>
            <a:r>
              <a:rPr lang="en-GB" sz="200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effectLst/>
                <a:ea typeface="Calibri" panose="020F0502020204030204" pitchFamily="34" charset="0"/>
                <a:cs typeface="Segoe UI" panose="020B0502040204020203" pitchFamily="34" charset="0"/>
                <a:hlinkClick r:id="rId6"/>
              </a:rPr>
              <a:t>One of many tests to uncover your own personality (this is short but quite rigorous; use access code 57562353 to take it)</a:t>
            </a:r>
            <a:endParaRPr lang="en-US" sz="200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Upcoming Activate Research short book: “A 4-part guide to changing behaviour using the ACE-M model” – contact </a:t>
            </a:r>
            <a:r>
              <a:rPr lang="en-GB" sz="2000">
                <a:effectLst/>
                <a:ea typeface="Calibri" panose="020F0502020204030204" pitchFamily="34" charset="0"/>
                <a:cs typeface="Segoe UI" panose="020B0502040204020203" pitchFamily="34" charset="0"/>
                <a:hlinkClick r:id="rId7"/>
              </a:rPr>
              <a:t>c</a:t>
            </a:r>
            <a:r>
              <a:rPr lang="en-GB" sz="2000">
                <a:effectLst/>
                <a:ea typeface="Calibri" panose="020F0502020204030204" pitchFamily="34" charset="0"/>
                <a:cs typeface="Segoe UI" panose="020B0502040204020203" pitchFamily="34" charset="0"/>
                <a:hlinkClick r:id="rId7"/>
              </a:rPr>
              <a:t>hris.harvey@activate-research.com</a:t>
            </a:r>
            <a:r>
              <a:rPr lang="en-GB" sz="200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to order a FREE copy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GB" sz="24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1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1</a:t>
            </a:r>
            <a:r>
              <a:rPr lang="en-GB" sz="4000">
                <a:solidFill>
                  <a:schemeClr val="tx1"/>
                </a:solidFill>
              </a:rPr>
              <a:t>. WHY PSYCHOLOGY?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8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9BE49-BBA7-4B64-9BB7-49C3AB3C4C6F}"/>
              </a:ext>
            </a:extLst>
          </p:cNvPr>
          <p:cNvSpPr txBox="1">
            <a:spLocks/>
          </p:cNvSpPr>
          <p:nvPr/>
        </p:nvSpPr>
        <p:spPr>
          <a:xfrm>
            <a:off x="581194" y="2748938"/>
            <a:ext cx="6309003" cy="185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tx2"/>
                </a:solidFill>
                <a:effectLst/>
              </a:rPr>
              <a:t>“Far from homo economicus, we often seem closer to Homer (Simpson) economicus”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2"/>
                </a:solidFill>
              </a:rPr>
              <a:t>Behavioural Economics: The Basics                            (Philip Corr &amp; Anke Plagnol)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 descr="What Is Homer Simpson&amp;#39;s Email Address?">
            <a:extLst>
              <a:ext uri="{FF2B5EF4-FFF2-40B4-BE49-F238E27FC236}">
                <a16:creationId xmlns:a16="http://schemas.microsoft.com/office/drawing/2014/main" id="{1019A2A4-2B7C-4D36-B33B-5F17287A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r="7668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WHY PSYCHOLOGY?</a:t>
            </a:r>
            <a:r>
              <a:rPr lang="en-US" sz="2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COGNITIVE BIASES</a:t>
            </a:r>
            <a:r>
              <a:rPr lang="en-US" sz="2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B8998-9020-4963-86E0-44542E0910F7}"/>
              </a:ext>
            </a:extLst>
          </p:cNvPr>
          <p:cNvSpPr txBox="1"/>
          <p:nvPr/>
        </p:nvSpPr>
        <p:spPr>
          <a:xfrm>
            <a:off x="4361477" y="3695005"/>
            <a:ext cx="27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Over-confidence</a:t>
            </a:r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88E00-4C0B-4216-8885-106E658045EA}"/>
              </a:ext>
            </a:extLst>
          </p:cNvPr>
          <p:cNvSpPr txBox="1"/>
          <p:nvPr/>
        </p:nvSpPr>
        <p:spPr>
          <a:xfrm>
            <a:off x="1305164" y="2284615"/>
            <a:ext cx="27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Status quo bias</a:t>
            </a:r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00D88-A534-43AF-A9F3-1222247C0FA2}"/>
              </a:ext>
            </a:extLst>
          </p:cNvPr>
          <p:cNvSpPr txBox="1"/>
          <p:nvPr/>
        </p:nvSpPr>
        <p:spPr>
          <a:xfrm>
            <a:off x="2690552" y="5143500"/>
            <a:ext cx="27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Availability bias</a:t>
            </a:r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D44FD7-CD40-415F-9344-43A5F9B4440A}"/>
              </a:ext>
            </a:extLst>
          </p:cNvPr>
          <p:cNvSpPr txBox="1"/>
          <p:nvPr/>
        </p:nvSpPr>
        <p:spPr>
          <a:xfrm>
            <a:off x="8154850" y="2766757"/>
            <a:ext cx="27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Unconscious bias</a:t>
            </a:r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7F217-9346-4719-9A39-4DE61A329882}"/>
              </a:ext>
            </a:extLst>
          </p:cNvPr>
          <p:cNvSpPr txBox="1"/>
          <p:nvPr/>
        </p:nvSpPr>
        <p:spPr>
          <a:xfrm>
            <a:off x="7273702" y="4695306"/>
            <a:ext cx="27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Authority bias</a:t>
            </a:r>
            <a:endParaRPr lang="en-GB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US" sz="2000" b="1"/>
              <a:t>TWO CHALLENGES</a:t>
            </a:r>
            <a:endParaRPr lang="en-GB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8676BB-9F54-4388-BF54-42AFA785BDC8}"/>
              </a:ext>
            </a:extLst>
          </p:cNvPr>
          <p:cNvSpPr txBox="1">
            <a:spLocks/>
          </p:cNvSpPr>
          <p:nvPr/>
        </p:nvSpPr>
        <p:spPr>
          <a:xfrm>
            <a:off x="383432" y="819514"/>
            <a:ext cx="11485479" cy="42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i="1" strike="sngStrike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current and / or future behaviour may be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inaccurate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 of current and / or future behaviour may be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dishonest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599E0-125E-446A-B72F-2686EDA3E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2. WHY PERSONALITY?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1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WHAT IS PERSONALITY? </a:t>
            </a:r>
            <a:endParaRPr lang="en-GB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9BE49-BBA7-4B64-9BB7-49C3AB3C4C6F}"/>
              </a:ext>
            </a:extLst>
          </p:cNvPr>
          <p:cNvSpPr txBox="1">
            <a:spLocks/>
          </p:cNvSpPr>
          <p:nvPr/>
        </p:nvSpPr>
        <p:spPr>
          <a:xfrm>
            <a:off x="433970" y="726903"/>
            <a:ext cx="6675120" cy="487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is the general tendency to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behave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 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situations</a:t>
            </a:r>
          </a:p>
          <a:p>
            <a:endParaRPr lang="en-GB" sz="24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Personalities are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2400" b="1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stable</a:t>
            </a:r>
            <a:r>
              <a:rPr lang="en-GB" sz="240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time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5D30C-8CF5-4507-AC6E-D24B40AA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67" y="-1"/>
            <a:ext cx="47502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35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1F0F3"/>
      </a:lt2>
      <a:accent1>
        <a:srgbClr val="81AF26"/>
      </a:accent1>
      <a:accent2>
        <a:srgbClr val="AFA21A"/>
      </a:accent2>
      <a:accent3>
        <a:srgbClr val="E08830"/>
      </a:accent3>
      <a:accent4>
        <a:srgbClr val="CE2D1E"/>
      </a:accent4>
      <a:accent5>
        <a:srgbClr val="E0306B"/>
      </a:accent5>
      <a:accent6>
        <a:srgbClr val="CE1EA2"/>
      </a:accent6>
      <a:hlink>
        <a:srgbClr val="7B55C6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5234</TotalTime>
  <Words>1498</Words>
  <Application>Microsoft Office PowerPoint</Application>
  <PresentationFormat>Widescreen</PresentationFormat>
  <Paragraphs>254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(Body)</vt:lpstr>
      <vt:lpstr>Calibri</vt:lpstr>
      <vt:lpstr>Century Schoolbook</vt:lpstr>
      <vt:lpstr>Franklin Gothic Book</vt:lpstr>
      <vt:lpstr>Segoe UI</vt:lpstr>
      <vt:lpstr>Times New Roman</vt:lpstr>
      <vt:lpstr>Wingdings</vt:lpstr>
      <vt:lpstr>Wingdings 2</vt:lpstr>
      <vt:lpstr>DividendVTI</vt:lpstr>
      <vt:lpstr>PowerPoint Presentation</vt:lpstr>
      <vt:lpstr>ACTIVATE RESEARCH – BRIEF SUMMARY  </vt:lpstr>
      <vt:lpstr>AGENDA</vt:lpstr>
      <vt:lpstr>1. WHY PSYCHOLOGY?</vt:lpstr>
      <vt:lpstr>WHY PSYCHOLOGY? </vt:lpstr>
      <vt:lpstr>COGNITIVE BIASES </vt:lpstr>
      <vt:lpstr>TWO CHALLENGES</vt:lpstr>
      <vt:lpstr>2. WHY PERSONALITY?</vt:lpstr>
      <vt:lpstr>WHAT IS PERSONALITY? </vt:lpstr>
      <vt:lpstr>PERSONALITY PREDICTS BEHAVIOUR </vt:lpstr>
      <vt:lpstr>PERSONALITY PREDICTS BEHAVIOUR  </vt:lpstr>
      <vt:lpstr>PERSONALITY CAN ALSO BE USED TO INFLUENCE BEHAVIOUR </vt:lpstr>
      <vt:lpstr>3. COMMON TESTS AND MODELS </vt:lpstr>
      <vt:lpstr>MYERS-BRIGGS </vt:lpstr>
      <vt:lpstr>MYERS-BRIGGS: KEY CRITICISMS </vt:lpstr>
      <vt:lpstr>OCEAN / BIG FIVE – SUMMARY  </vt:lpstr>
      <vt:lpstr>TRAITS AND FACETS </vt:lpstr>
      <vt:lpstr>EXAMPLE STATEMENTS </vt:lpstr>
      <vt:lpstr>4. FOUR WAYS TO ENHANCE MR STUDIES </vt:lpstr>
      <vt:lpstr>FOUR WAYS TO ENHANCE MR STUDIES</vt:lpstr>
      <vt:lpstr>1. IMPROVING UNDERSTANDING WITHOUT COLLECTING PERSONALITY DATA  </vt:lpstr>
      <vt:lpstr>1. IMPROVING UNDERSTANDING WITHOUT COLLECTING PERSONALITY DATA  </vt:lpstr>
      <vt:lpstr>1. IMPROVING UNDERSTANDING WITHOUT COLLECTING PERSONALITY DATA  </vt:lpstr>
      <vt:lpstr>2. Understanding, PREDICTING, and influencing BEHAVIOUR THROUGH COLLECTING PERSONALITY DATA </vt:lpstr>
      <vt:lpstr>2. Understanding, PREDICTING, and influencing BEHAVIOUR THROUGH COLLECTING PERSONALITY DATA </vt:lpstr>
      <vt:lpstr>2. Understanding, PREDICTING, and influencing BEHAVIOUR THROUGH COLLECTING PERSONALITY DATA </vt:lpstr>
      <vt:lpstr>3. ENHANCING QUALITATIVE RECRUITMENT  </vt:lpstr>
      <vt:lpstr>PowerPoint Presentation</vt:lpstr>
      <vt:lpstr>5. WRAP-UP AND Q&amp;A </vt:lpstr>
      <vt:lpstr>WRAP-UP</vt:lpstr>
      <vt:lpstr>Suggested further reading</vt:lpstr>
      <vt:lpstr>       THANK YOU!  E: CHRIS.Harvey@activate-research.com M: +44 (0) 7816 015772   </vt:lpstr>
      <vt:lpstr>RESOURCES (NEW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 HARVEY</dc:title>
  <dc:creator>Chris Harvey</dc:creator>
  <cp:lastModifiedBy>Chris Harvey</cp:lastModifiedBy>
  <cp:revision>317</cp:revision>
  <cp:lastPrinted>2022-04-13T08:10:06Z</cp:lastPrinted>
  <dcterms:created xsi:type="dcterms:W3CDTF">2020-11-09T16:05:50Z</dcterms:created>
  <dcterms:modified xsi:type="dcterms:W3CDTF">2022-05-12T11:40:23Z</dcterms:modified>
</cp:coreProperties>
</file>