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notesMasterIdLst>
    <p:notesMasterId r:id="rId32"/>
  </p:notesMasterIdLst>
  <p:sldIdLst>
    <p:sldId id="295" r:id="rId3"/>
    <p:sldId id="17982" r:id="rId4"/>
    <p:sldId id="280" r:id="rId5"/>
    <p:sldId id="281" r:id="rId6"/>
    <p:sldId id="17791" r:id="rId7"/>
    <p:sldId id="17817" r:id="rId8"/>
    <p:sldId id="17792" r:id="rId9"/>
    <p:sldId id="17828" r:id="rId10"/>
    <p:sldId id="11952" r:id="rId11"/>
    <p:sldId id="17953" r:id="rId12"/>
    <p:sldId id="17968" r:id="rId13"/>
    <p:sldId id="17967" r:id="rId14"/>
    <p:sldId id="17796" r:id="rId15"/>
    <p:sldId id="11896" r:id="rId16"/>
    <p:sldId id="17955" r:id="rId17"/>
    <p:sldId id="17971" r:id="rId18"/>
    <p:sldId id="17959" r:id="rId19"/>
    <p:sldId id="17973" r:id="rId20"/>
    <p:sldId id="17797" r:id="rId21"/>
    <p:sldId id="17974" r:id="rId22"/>
    <p:sldId id="11917" r:id="rId23"/>
    <p:sldId id="17986" r:id="rId24"/>
    <p:sldId id="17963" r:id="rId25"/>
    <p:sldId id="17977" r:id="rId26"/>
    <p:sldId id="17798" r:id="rId27"/>
    <p:sldId id="17978" r:id="rId28"/>
    <p:sldId id="17979" r:id="rId29"/>
    <p:sldId id="17987" r:id="rId30"/>
    <p:sldId id="17964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Harvey" initials="CH" lastIdx="1" clrIdx="0">
    <p:extLst>
      <p:ext uri="{19B8F6BF-5375-455C-9EA6-DF929625EA0E}">
        <p15:presenceInfo xmlns:p15="http://schemas.microsoft.com/office/powerpoint/2012/main" userId="5ac8ff22148046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7312" autoAdjust="0"/>
  </p:normalViewPr>
  <p:slideViewPr>
    <p:cSldViewPr snapToGrid="0">
      <p:cViewPr varScale="1">
        <p:scale>
          <a:sx n="75" d="100"/>
          <a:sy n="75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arvey" userId="5ac8ff2214804662" providerId="LiveId" clId="{D110D70E-6EED-4539-8339-1E09A7B17570}"/>
    <pc:docChg chg="modSld">
      <pc:chgData name="Chris Harvey" userId="5ac8ff2214804662" providerId="LiveId" clId="{D110D70E-6EED-4539-8339-1E09A7B17570}" dt="2022-10-12T09:59:53.253" v="24" actId="6549"/>
      <pc:docMkLst>
        <pc:docMk/>
      </pc:docMkLst>
      <pc:sldChg chg="modNotesTx">
        <pc:chgData name="Chris Harvey" userId="5ac8ff2214804662" providerId="LiveId" clId="{D110D70E-6EED-4539-8339-1E09A7B17570}" dt="2022-10-12T09:58:30.211" v="2" actId="6549"/>
        <pc:sldMkLst>
          <pc:docMk/>
          <pc:sldMk cId="1064828205" sldId="280"/>
        </pc:sldMkLst>
      </pc:sldChg>
      <pc:sldChg chg="modNotesTx">
        <pc:chgData name="Chris Harvey" userId="5ac8ff2214804662" providerId="LiveId" clId="{D110D70E-6EED-4539-8339-1E09A7B17570}" dt="2022-10-12T09:58:22.844" v="0" actId="6549"/>
        <pc:sldMkLst>
          <pc:docMk/>
          <pc:sldMk cId="2335887190" sldId="295"/>
        </pc:sldMkLst>
      </pc:sldChg>
      <pc:sldChg chg="modNotesTx">
        <pc:chgData name="Chris Harvey" userId="5ac8ff2214804662" providerId="LiveId" clId="{D110D70E-6EED-4539-8339-1E09A7B17570}" dt="2022-10-12T09:59:07.025" v="12" actId="6549"/>
        <pc:sldMkLst>
          <pc:docMk/>
          <pc:sldMk cId="786140926" sldId="11896"/>
        </pc:sldMkLst>
      </pc:sldChg>
      <pc:sldChg chg="modNotesTx">
        <pc:chgData name="Chris Harvey" userId="5ac8ff2214804662" providerId="LiveId" clId="{D110D70E-6EED-4539-8339-1E09A7B17570}" dt="2022-10-12T09:59:33.491" v="19" actId="6549"/>
        <pc:sldMkLst>
          <pc:docMk/>
          <pc:sldMk cId="2772564448" sldId="11917"/>
        </pc:sldMkLst>
      </pc:sldChg>
      <pc:sldChg chg="modNotesTx">
        <pc:chgData name="Chris Harvey" userId="5ac8ff2214804662" providerId="LiveId" clId="{D110D70E-6EED-4539-8339-1E09A7B17570}" dt="2022-10-12T09:58:48.547" v="7" actId="6549"/>
        <pc:sldMkLst>
          <pc:docMk/>
          <pc:sldMk cId="2627880810" sldId="11952"/>
        </pc:sldMkLst>
      </pc:sldChg>
      <pc:sldChg chg="modNotesTx">
        <pc:chgData name="Chris Harvey" userId="5ac8ff2214804662" providerId="LiveId" clId="{D110D70E-6EED-4539-8339-1E09A7B17570}" dt="2022-10-12T09:58:34.169" v="3" actId="6549"/>
        <pc:sldMkLst>
          <pc:docMk/>
          <pc:sldMk cId="1191786837" sldId="17791"/>
        </pc:sldMkLst>
      </pc:sldChg>
      <pc:sldChg chg="modNotesTx">
        <pc:chgData name="Chris Harvey" userId="5ac8ff2214804662" providerId="LiveId" clId="{D110D70E-6EED-4539-8339-1E09A7B17570}" dt="2022-10-12T09:58:41.262" v="5" actId="6549"/>
        <pc:sldMkLst>
          <pc:docMk/>
          <pc:sldMk cId="4097962853" sldId="17792"/>
        </pc:sldMkLst>
      </pc:sldChg>
      <pc:sldChg chg="modNotesTx">
        <pc:chgData name="Chris Harvey" userId="5ac8ff2214804662" providerId="LiveId" clId="{D110D70E-6EED-4539-8339-1E09A7B17570}" dt="2022-10-12T09:59:03.809" v="11" actId="6549"/>
        <pc:sldMkLst>
          <pc:docMk/>
          <pc:sldMk cId="1535465501" sldId="17796"/>
        </pc:sldMkLst>
      </pc:sldChg>
      <pc:sldChg chg="modNotesTx">
        <pc:chgData name="Chris Harvey" userId="5ac8ff2214804662" providerId="LiveId" clId="{D110D70E-6EED-4539-8339-1E09A7B17570}" dt="2022-10-12T09:59:24.831" v="17" actId="6549"/>
        <pc:sldMkLst>
          <pc:docMk/>
          <pc:sldMk cId="1033459012" sldId="17797"/>
        </pc:sldMkLst>
      </pc:sldChg>
      <pc:sldChg chg="modNotesTx">
        <pc:chgData name="Chris Harvey" userId="5ac8ff2214804662" providerId="LiveId" clId="{D110D70E-6EED-4539-8339-1E09A7B17570}" dt="2022-10-12T09:58:38.227" v="4" actId="6549"/>
        <pc:sldMkLst>
          <pc:docMk/>
          <pc:sldMk cId="909833326" sldId="17817"/>
        </pc:sldMkLst>
      </pc:sldChg>
      <pc:sldChg chg="modNotesTx">
        <pc:chgData name="Chris Harvey" userId="5ac8ff2214804662" providerId="LiveId" clId="{D110D70E-6EED-4539-8339-1E09A7B17570}" dt="2022-10-12T09:58:45.509" v="6" actId="6549"/>
        <pc:sldMkLst>
          <pc:docMk/>
          <pc:sldMk cId="1890367974" sldId="17828"/>
        </pc:sldMkLst>
      </pc:sldChg>
      <pc:sldChg chg="modNotesTx">
        <pc:chgData name="Chris Harvey" userId="5ac8ff2214804662" providerId="LiveId" clId="{D110D70E-6EED-4539-8339-1E09A7B17570}" dt="2022-10-12T09:58:51.484" v="8" actId="6549"/>
        <pc:sldMkLst>
          <pc:docMk/>
          <pc:sldMk cId="89676816" sldId="17953"/>
        </pc:sldMkLst>
      </pc:sldChg>
      <pc:sldChg chg="modNotesTx">
        <pc:chgData name="Chris Harvey" userId="5ac8ff2214804662" providerId="LiveId" clId="{D110D70E-6EED-4539-8339-1E09A7B17570}" dt="2022-10-12T09:59:10.079" v="13" actId="6549"/>
        <pc:sldMkLst>
          <pc:docMk/>
          <pc:sldMk cId="1318038388" sldId="17955"/>
        </pc:sldMkLst>
      </pc:sldChg>
      <pc:sldChg chg="modNotesTx">
        <pc:chgData name="Chris Harvey" userId="5ac8ff2214804662" providerId="LiveId" clId="{D110D70E-6EED-4539-8339-1E09A7B17570}" dt="2022-10-12T09:59:17.794" v="15" actId="6549"/>
        <pc:sldMkLst>
          <pc:docMk/>
          <pc:sldMk cId="2311190499" sldId="17959"/>
        </pc:sldMkLst>
      </pc:sldChg>
      <pc:sldChg chg="modNotesTx">
        <pc:chgData name="Chris Harvey" userId="5ac8ff2214804662" providerId="LiveId" clId="{D110D70E-6EED-4539-8339-1E09A7B17570}" dt="2022-10-12T09:59:41.257" v="21" actId="6549"/>
        <pc:sldMkLst>
          <pc:docMk/>
          <pc:sldMk cId="3203354793" sldId="17963"/>
        </pc:sldMkLst>
      </pc:sldChg>
      <pc:sldChg chg="modNotesTx">
        <pc:chgData name="Chris Harvey" userId="5ac8ff2214804662" providerId="LiveId" clId="{D110D70E-6EED-4539-8339-1E09A7B17570}" dt="2022-10-12T09:58:59.323" v="10" actId="6549"/>
        <pc:sldMkLst>
          <pc:docMk/>
          <pc:sldMk cId="3367731411" sldId="17967"/>
        </pc:sldMkLst>
      </pc:sldChg>
      <pc:sldChg chg="modNotesTx">
        <pc:chgData name="Chris Harvey" userId="5ac8ff2214804662" providerId="LiveId" clId="{D110D70E-6EED-4539-8339-1E09A7B17570}" dt="2022-10-12T09:58:56.275" v="9" actId="6549"/>
        <pc:sldMkLst>
          <pc:docMk/>
          <pc:sldMk cId="2789948157" sldId="17968"/>
        </pc:sldMkLst>
      </pc:sldChg>
      <pc:sldChg chg="modNotesTx">
        <pc:chgData name="Chris Harvey" userId="5ac8ff2214804662" providerId="LiveId" clId="{D110D70E-6EED-4539-8339-1E09A7B17570}" dt="2022-10-12T09:59:12.874" v="14" actId="6549"/>
        <pc:sldMkLst>
          <pc:docMk/>
          <pc:sldMk cId="1796377296" sldId="17971"/>
        </pc:sldMkLst>
      </pc:sldChg>
      <pc:sldChg chg="modNotesTx">
        <pc:chgData name="Chris Harvey" userId="5ac8ff2214804662" providerId="LiveId" clId="{D110D70E-6EED-4539-8339-1E09A7B17570}" dt="2022-10-12T09:59:21.139" v="16" actId="6549"/>
        <pc:sldMkLst>
          <pc:docMk/>
          <pc:sldMk cId="3111961453" sldId="17973"/>
        </pc:sldMkLst>
      </pc:sldChg>
      <pc:sldChg chg="modNotesTx">
        <pc:chgData name="Chris Harvey" userId="5ac8ff2214804662" providerId="LiveId" clId="{D110D70E-6EED-4539-8339-1E09A7B17570}" dt="2022-10-12T09:59:29.627" v="18" actId="6549"/>
        <pc:sldMkLst>
          <pc:docMk/>
          <pc:sldMk cId="2616596640" sldId="17974"/>
        </pc:sldMkLst>
      </pc:sldChg>
      <pc:sldChg chg="modNotesTx">
        <pc:chgData name="Chris Harvey" userId="5ac8ff2214804662" providerId="LiveId" clId="{D110D70E-6EED-4539-8339-1E09A7B17570}" dt="2022-10-12T09:59:44.610" v="22" actId="6549"/>
        <pc:sldMkLst>
          <pc:docMk/>
          <pc:sldMk cId="711027054" sldId="17977"/>
        </pc:sldMkLst>
      </pc:sldChg>
      <pc:sldChg chg="modNotesTx">
        <pc:chgData name="Chris Harvey" userId="5ac8ff2214804662" providerId="LiveId" clId="{D110D70E-6EED-4539-8339-1E09A7B17570}" dt="2022-10-12T09:59:48.588" v="23" actId="6549"/>
        <pc:sldMkLst>
          <pc:docMk/>
          <pc:sldMk cId="1650056082" sldId="17978"/>
        </pc:sldMkLst>
      </pc:sldChg>
      <pc:sldChg chg="modNotesTx">
        <pc:chgData name="Chris Harvey" userId="5ac8ff2214804662" providerId="LiveId" clId="{D110D70E-6EED-4539-8339-1E09A7B17570}" dt="2022-10-12T09:59:53.253" v="24" actId="6549"/>
        <pc:sldMkLst>
          <pc:docMk/>
          <pc:sldMk cId="1066169727" sldId="17979"/>
        </pc:sldMkLst>
      </pc:sldChg>
      <pc:sldChg chg="modNotesTx">
        <pc:chgData name="Chris Harvey" userId="5ac8ff2214804662" providerId="LiveId" clId="{D110D70E-6EED-4539-8339-1E09A7B17570}" dt="2022-10-12T09:58:26.519" v="1" actId="6549"/>
        <pc:sldMkLst>
          <pc:docMk/>
          <pc:sldMk cId="994120261" sldId="17982"/>
        </pc:sldMkLst>
      </pc:sldChg>
      <pc:sldChg chg="modNotesTx">
        <pc:chgData name="Chris Harvey" userId="5ac8ff2214804662" providerId="LiveId" clId="{D110D70E-6EED-4539-8339-1E09A7B17570}" dt="2022-10-12T09:59:36.598" v="20" actId="6549"/>
        <pc:sldMkLst>
          <pc:docMk/>
          <pc:sldMk cId="4113025764" sldId="179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2-49E2-B2C1-C625B93C222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2-49E2-B2C1-C625B93C22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25-4135-9E18-1D7A5DC1F38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25-4135-9E18-1D7A5DC1F3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Bad</c:v>
                </c:pt>
                <c:pt idx="2">
                  <c:v>Neither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0.54</c:v>
                </c:pt>
                <c:pt idx="2">
                  <c:v>0.17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F2-49E2-B2C1-C625B93C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A-475F-BD81-F7D68E1A383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A-475F-BD81-F7D68E1A38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A-475F-BD81-F7D68E1A383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A-475F-BD81-F7D68E1A38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Bad</c:v>
                </c:pt>
                <c:pt idx="2">
                  <c:v>Neither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0.44</c:v>
                </c:pt>
                <c:pt idx="2">
                  <c:v>0.17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A-475F-BD81-F7D68E1A3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4-4782-9EE0-42653096912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4-4782-9EE0-4265309691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E4-4782-9EE0-42653096912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E4-4782-9EE0-42653096912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E4-4782-9EE0-42653096912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E4-4782-9EE0-4265309691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Believe it would achieve significantly better outcomes than other &lt;xxxx&gt; products</c:v>
                </c:pt>
                <c:pt idx="1">
                  <c:v>Know the product was reimbursed</c:v>
                </c:pt>
                <c:pt idx="2">
                  <c:v>Know more about the clinical benefits of &lt;yyyy&gt;</c:v>
                </c:pt>
                <c:pt idx="3">
                  <c:v>Know more about patient support offerings</c:v>
                </c:pt>
                <c:pt idx="4">
                  <c:v>Know other colleagues are prescribing it</c:v>
                </c:pt>
                <c:pt idx="5">
                  <c:v>Be more trusting of the manufacturer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0.67</c:v>
                </c:pt>
                <c:pt idx="1">
                  <c:v>0.54</c:v>
                </c:pt>
                <c:pt idx="2">
                  <c:v>0.51</c:v>
                </c:pt>
                <c:pt idx="3">
                  <c:v>0.36</c:v>
                </c:pt>
                <c:pt idx="4">
                  <c:v>0.31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E4-4782-9EE0-426530969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7939368"/>
        <c:axId val="497939040"/>
      </c:barChart>
      <c:catAx>
        <c:axId val="497939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39040"/>
        <c:crosses val="autoZero"/>
        <c:auto val="1"/>
        <c:lblAlgn val="ctr"/>
        <c:lblOffset val="100"/>
        <c:noMultiLvlLbl val="0"/>
      </c:catAx>
      <c:valAx>
        <c:axId val="497939040"/>
        <c:scaling>
          <c:orientation val="minMax"/>
          <c:max val="0.8"/>
        </c:scaling>
        <c:delete val="1"/>
        <c:axPos val="t"/>
        <c:numFmt formatCode="0%" sourceLinked="1"/>
        <c:majorTickMark val="none"/>
        <c:minorTickMark val="none"/>
        <c:tickLblPos val="nextTo"/>
        <c:crossAx val="49793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am among the first to try new treatment approaches</c:v>
                </c:pt>
                <c:pt idx="6">
                  <c:v>I prefer to wait a while before trying new treatment approaches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0.12</c:v>
                </c:pt>
                <c:pt idx="2">
                  <c:v>0.12</c:v>
                </c:pt>
                <c:pt idx="3">
                  <c:v>0.2</c:v>
                </c:pt>
                <c:pt idx="4">
                  <c:v>0.26</c:v>
                </c:pt>
                <c:pt idx="5">
                  <c:v>0.22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1-4C28-BBE9-6359CA76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129704"/>
        <c:axId val="636135280"/>
      </c:barChart>
      <c:catAx>
        <c:axId val="636129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35280"/>
        <c:crosses val="autoZero"/>
        <c:auto val="1"/>
        <c:lblAlgn val="ctr"/>
        <c:lblOffset val="100"/>
        <c:noMultiLvlLbl val="0"/>
      </c:catAx>
      <c:valAx>
        <c:axId val="6361352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3612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94-44B3-AD4B-39E877DF98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Own practice - justified antibiotic prescriptions</c:v>
                </c:pt>
                <c:pt idx="1">
                  <c:v>Own behaviour - justified antibiotic prescriptions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4-44B3-AD4B-39E877DF9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864104"/>
        <c:axId val="719863776"/>
      </c:barChart>
      <c:catAx>
        <c:axId val="71986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863776"/>
        <c:crosses val="autoZero"/>
        <c:auto val="1"/>
        <c:lblAlgn val="ctr"/>
        <c:lblOffset val="100"/>
        <c:noMultiLvlLbl val="0"/>
      </c:catAx>
      <c:valAx>
        <c:axId val="71986377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986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C5CA64C-A162-438C-8E60-CB751770F4BC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186D1C47-7456-43FD-85C3-67058CFAF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8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lang="en-GB" sz="1100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3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52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6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4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lang="en-GB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2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9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18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82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7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79" lvl="1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91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1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81AF26"/>
              </a:buClr>
              <a:buFont typeface="Arial" panose="020B0604020202020204" pitchFamily="34" charset="0"/>
              <a:buChar char="•"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5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91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AF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57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7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6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863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28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99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defTabSz="940460">
              <a:buFont typeface="Arial" panose="020B0604020202020204" pitchFamily="34" charset="0"/>
              <a:buAutoNum type="arabicPeriod"/>
              <a:defRPr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0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6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79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42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79" lvl="1" indent="-171450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9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1C47-7456-43FD-85C3-67058CFAFF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4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1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9479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1C47-7456-43FD-85C3-67058CFAF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3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211-A239-4731-A47E-66085CF7CB34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2A9C-929F-4216-B3AF-06B179426E71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E338-FEAC-4C1E-9795-D99DBFBDD5B5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8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7D1C68F3-D384-4376-86F4-C85C9B5CF89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963629" y="650207"/>
            <a:ext cx="658395" cy="753588"/>
            <a:chOff x="2823" y="1209"/>
            <a:chExt cx="2151" cy="246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4B7882C-50EB-4B80-84A9-B6E98A806AE8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3" y="1209"/>
              <a:ext cx="2151" cy="2462"/>
            </a:xfrm>
            <a:custGeom>
              <a:avLst/>
              <a:gdLst>
                <a:gd name="T0" fmla="*/ 7107 w 8670"/>
                <a:gd name="T1" fmla="*/ 2772 h 9920"/>
                <a:gd name="T2" fmla="*/ 4335 w 8670"/>
                <a:gd name="T3" fmla="*/ 0 h 9920"/>
                <a:gd name="T4" fmla="*/ 1549 w 8670"/>
                <a:gd name="T5" fmla="*/ 2785 h 9920"/>
                <a:gd name="T6" fmla="*/ 1542 w 8670"/>
                <a:gd name="T7" fmla="*/ 2792 h 9920"/>
                <a:gd name="T8" fmla="*/ 1542 w 8670"/>
                <a:gd name="T9" fmla="*/ 8377 h 9920"/>
                <a:gd name="T10" fmla="*/ 7127 w 8670"/>
                <a:gd name="T11" fmla="*/ 8377 h 9920"/>
                <a:gd name="T12" fmla="*/ 7127 w 8670"/>
                <a:gd name="T13" fmla="*/ 2792 h 9920"/>
                <a:gd name="T14" fmla="*/ 7107 w 8670"/>
                <a:gd name="T15" fmla="*/ 2772 h 9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70" h="9920">
                  <a:moveTo>
                    <a:pt x="7107" y="2772"/>
                  </a:moveTo>
                  <a:lnTo>
                    <a:pt x="4335" y="0"/>
                  </a:lnTo>
                  <a:lnTo>
                    <a:pt x="1549" y="2785"/>
                  </a:lnTo>
                  <a:cubicBezTo>
                    <a:pt x="1547" y="2788"/>
                    <a:pt x="1545" y="2790"/>
                    <a:pt x="1542" y="2792"/>
                  </a:cubicBezTo>
                  <a:cubicBezTo>
                    <a:pt x="0" y="4334"/>
                    <a:pt x="0" y="6835"/>
                    <a:pt x="1542" y="8377"/>
                  </a:cubicBezTo>
                  <a:cubicBezTo>
                    <a:pt x="3085" y="9919"/>
                    <a:pt x="5585" y="9920"/>
                    <a:pt x="7127" y="8377"/>
                  </a:cubicBezTo>
                  <a:cubicBezTo>
                    <a:pt x="8669" y="6835"/>
                    <a:pt x="8670" y="4334"/>
                    <a:pt x="7127" y="2792"/>
                  </a:cubicBezTo>
                  <a:cubicBezTo>
                    <a:pt x="7121" y="2785"/>
                    <a:pt x="7113" y="2779"/>
                    <a:pt x="7107" y="2772"/>
                  </a:cubicBezTo>
                </a:path>
              </a:pathLst>
            </a:custGeom>
            <a:solidFill>
              <a:srgbClr val="9DD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D7F0DAD-0C9D-4D6B-A6A5-0CB2AB59A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6" y="1993"/>
              <a:ext cx="1195" cy="1177"/>
            </a:xfrm>
            <a:custGeom>
              <a:avLst/>
              <a:gdLst>
                <a:gd name="T0" fmla="*/ 4053 w 4813"/>
                <a:gd name="T1" fmla="*/ 1713 h 4744"/>
                <a:gd name="T2" fmla="*/ 4577 w 4813"/>
                <a:gd name="T3" fmla="*/ 1939 h 4744"/>
                <a:gd name="T4" fmla="*/ 4813 w 4813"/>
                <a:gd name="T5" fmla="*/ 2478 h 4744"/>
                <a:gd name="T6" fmla="*/ 4561 w 4813"/>
                <a:gd name="T7" fmla="*/ 3068 h 4744"/>
                <a:gd name="T8" fmla="*/ 3973 w 4813"/>
                <a:gd name="T9" fmla="*/ 3315 h 4744"/>
                <a:gd name="T10" fmla="*/ 3317 w 4813"/>
                <a:gd name="T11" fmla="*/ 3307 h 4744"/>
                <a:gd name="T12" fmla="*/ 3395 w 4813"/>
                <a:gd name="T13" fmla="*/ 3504 h 4744"/>
                <a:gd name="T14" fmla="*/ 3216 w 4813"/>
                <a:gd name="T15" fmla="*/ 4414 h 4744"/>
                <a:gd name="T16" fmla="*/ 2030 w 4813"/>
                <a:gd name="T17" fmla="*/ 4414 h 4744"/>
                <a:gd name="T18" fmla="*/ 350 w 4813"/>
                <a:gd name="T19" fmla="*/ 2735 h 4744"/>
                <a:gd name="T20" fmla="*/ 320 w 4813"/>
                <a:gd name="T21" fmla="*/ 1548 h 4744"/>
                <a:gd name="T22" fmla="*/ 1146 w 4813"/>
                <a:gd name="T23" fmla="*/ 722 h 4744"/>
                <a:gd name="T24" fmla="*/ 3478 w 4813"/>
                <a:gd name="T25" fmla="*/ 737 h 4744"/>
                <a:gd name="T26" fmla="*/ 3909 w 4813"/>
                <a:gd name="T27" fmla="*/ 1567 h 4744"/>
                <a:gd name="T28" fmla="*/ 3904 w 4813"/>
                <a:gd name="T29" fmla="*/ 1716 h 4744"/>
                <a:gd name="T30" fmla="*/ 4053 w 4813"/>
                <a:gd name="T31" fmla="*/ 1713 h 4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3" h="4744">
                  <a:moveTo>
                    <a:pt x="4053" y="1713"/>
                  </a:moveTo>
                  <a:cubicBezTo>
                    <a:pt x="4239" y="1708"/>
                    <a:pt x="4432" y="1793"/>
                    <a:pt x="4577" y="1939"/>
                  </a:cubicBezTo>
                  <a:cubicBezTo>
                    <a:pt x="4716" y="2078"/>
                    <a:pt x="4808" y="2278"/>
                    <a:pt x="4813" y="2478"/>
                  </a:cubicBezTo>
                  <a:cubicBezTo>
                    <a:pt x="4808" y="2709"/>
                    <a:pt x="4716" y="2913"/>
                    <a:pt x="4561" y="3068"/>
                  </a:cubicBezTo>
                  <a:cubicBezTo>
                    <a:pt x="4412" y="3218"/>
                    <a:pt x="4200" y="3315"/>
                    <a:pt x="3973" y="3315"/>
                  </a:cubicBezTo>
                  <a:lnTo>
                    <a:pt x="3317" y="3307"/>
                  </a:lnTo>
                  <a:lnTo>
                    <a:pt x="3395" y="3504"/>
                  </a:lnTo>
                  <a:cubicBezTo>
                    <a:pt x="3519" y="3813"/>
                    <a:pt x="3457" y="4174"/>
                    <a:pt x="3216" y="4414"/>
                  </a:cubicBezTo>
                  <a:cubicBezTo>
                    <a:pt x="2885" y="4744"/>
                    <a:pt x="2360" y="4744"/>
                    <a:pt x="2030" y="4414"/>
                  </a:cubicBezTo>
                  <a:lnTo>
                    <a:pt x="350" y="2735"/>
                  </a:lnTo>
                  <a:cubicBezTo>
                    <a:pt x="22" y="2406"/>
                    <a:pt x="0" y="1868"/>
                    <a:pt x="320" y="1548"/>
                  </a:cubicBezTo>
                  <a:lnTo>
                    <a:pt x="1146" y="722"/>
                  </a:lnTo>
                  <a:cubicBezTo>
                    <a:pt x="1885" y="0"/>
                    <a:pt x="2726" y="4"/>
                    <a:pt x="3478" y="737"/>
                  </a:cubicBezTo>
                  <a:cubicBezTo>
                    <a:pt x="3732" y="985"/>
                    <a:pt x="3923" y="1362"/>
                    <a:pt x="3909" y="1567"/>
                  </a:cubicBezTo>
                  <a:lnTo>
                    <a:pt x="3904" y="1716"/>
                  </a:lnTo>
                  <a:lnTo>
                    <a:pt x="4053" y="1713"/>
                  </a:lnTo>
                </a:path>
              </a:pathLst>
            </a:custGeom>
            <a:solidFill>
              <a:srgbClr val="CE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20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 userDrawn="1"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1.</a:t>
            </a:r>
          </a:p>
          <a:p>
            <a:pPr lvl="0"/>
            <a:r>
              <a:rPr lang="en-US"/>
              <a:t>2.</a:t>
            </a:r>
          </a:p>
          <a:p>
            <a:pPr lvl="0"/>
            <a:r>
              <a:rPr lang="en-US"/>
              <a:t>3.</a:t>
            </a:r>
          </a:p>
          <a:p>
            <a:pPr lvl="0"/>
            <a:r>
              <a:rPr lang="en-US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as a Divider slide, or place a quote or fact here. Use on it’s own or to introduce a new section of the presentation. (Georgia 28 </a:t>
            </a:r>
            <a:r>
              <a:rPr lang="en-US" err="1"/>
              <a:t>pt</a:t>
            </a:r>
            <a:r>
              <a:rPr lang="en-US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1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as a Divider slide, or place a quote or fact here. Use on it’s own or to introduce a new section of the presentation. (Georgia 28 </a:t>
            </a:r>
            <a:r>
              <a:rPr lang="en-US" err="1"/>
              <a:t>pt</a:t>
            </a:r>
            <a:r>
              <a:rPr lang="en-US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as a Divider slide, or place a quote or fact here. Use on it’s own or to introduce a new section of the presentation. (Georgia 28 </a:t>
            </a:r>
            <a:r>
              <a:rPr lang="en-US" err="1"/>
              <a:t>pt</a:t>
            </a:r>
            <a:r>
              <a:rPr lang="en-US"/>
              <a:t> Bold)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52251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11445579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42384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52F-154D-4F3D-A160-5CA4C522E2B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7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425742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43237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4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66848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2578921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 userDrawn="1"/>
        </p:nvSpPr>
        <p:spPr>
          <a:xfrm>
            <a:off x="4790994" y="143385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 userDrawn="1"/>
        </p:nvSpPr>
        <p:spPr>
          <a:xfrm>
            <a:off x="7003067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9215142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30937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35648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6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323719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1E24-F7A2-4C1D-ACDF-16596CA7D05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23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Lines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1D37D6-5963-413E-9299-9A27CDE18DF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56414" y="1977234"/>
            <a:ext cx="11442289" cy="42810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CD628-5E69-4010-9EB5-3BBFA5D6223B}"/>
              </a:ext>
            </a:extLst>
          </p:cNvPr>
          <p:cNvSpPr txBox="1"/>
          <p:nvPr/>
        </p:nvSpPr>
        <p:spPr>
          <a:xfrm>
            <a:off x="8465990" y="100693"/>
            <a:ext cx="3726015" cy="2082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0" rIns="121916" bIns="0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33" b="0" i="0" u="none" strike="noStrike" kern="1200" cap="none" spc="0" baseline="0">
                <a:solidFill>
                  <a:srgbClr val="ACAEB0"/>
                </a:solidFill>
                <a:uFillTx/>
                <a:latin typeface="Arial"/>
                <a:ea typeface="Arial"/>
                <a:cs typeface="Arial"/>
              </a:rPr>
              <a:t>Confidential </a:t>
            </a:r>
            <a:r>
              <a:rPr lang="mr-IN" sz="1133" b="0" i="0" u="none" strike="noStrike" kern="1200" cap="none" spc="0" baseline="0">
                <a:solidFill>
                  <a:srgbClr val="ACAEB0"/>
                </a:solidFill>
                <a:uFillTx/>
                <a:latin typeface="Arial"/>
                <a:ea typeface="Arial"/>
                <a:cs typeface="Arial"/>
              </a:rPr>
              <a:t>–</a:t>
            </a:r>
            <a:r>
              <a:rPr lang="en-US" sz="1133" b="0" i="0" u="none" strike="noStrike" kern="1200" cap="none" spc="0" baseline="0">
                <a:solidFill>
                  <a:srgbClr val="ACAEB0"/>
                </a:solidFill>
                <a:uFillTx/>
                <a:latin typeface="Arial"/>
                <a:ea typeface="Arial"/>
                <a:cs typeface="Arial"/>
              </a:rPr>
              <a:t> for MetLife internal use only</a:t>
            </a:r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0807B850-3DE8-4BE0-93E1-A60BCEECDE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18th EBTS Program: Workshop #5b Financial Wellness | Updated Feb 14, 2020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DE16DC-80C6-451B-9C06-69CF3521B0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4EC302-9C1B-4D6D-B759-6C00FD5B2924}" type="slidenum"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C418DA-A841-4E26-AF53-D4E2D7731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874" y="206480"/>
            <a:ext cx="9259260" cy="1136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867D70-69BC-40E4-9E78-C8057E845D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7490" y="1359740"/>
            <a:ext cx="9265002" cy="479063"/>
          </a:xfrm>
        </p:spPr>
        <p:txBody>
          <a:bodyPr lIns="91440" tIns="0" rIns="91440" bIns="0" anchor="b"/>
          <a:lstStyle>
            <a:lvl1pPr>
              <a:defRPr sz="2400">
                <a:solidFill>
                  <a:srgbClr val="0061A0"/>
                </a:solidFill>
              </a:defRPr>
            </a:lvl1pPr>
          </a:lstStyle>
          <a:p>
            <a:pPr lvl="0"/>
            <a:r>
              <a:rPr lang="en-US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9577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6FC-62EE-40A5-BC3F-1739D60B170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38A8-A05F-4A40-B22F-AB46C63D4A8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D2D-3775-4374-831D-FB3A20B4677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6311-BD13-49FC-A134-1C3653B5141A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F3004B39-52AC-405B-9C98-D278D0EAD2E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F38D-E07F-41D0-9393-65A412CACDA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file://localhost/Users/ldorion/Desktop/PPT/Assets/metlife_eng_logo_cmyk-c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D4C3AD-FD86-45D2-BE25-97D455EADFD2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2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027603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18th EBTS Program: Workshop #5b Financial Wellness | Updated Feb 14, 2020</a:t>
            </a:r>
            <a:endParaRPr lang="en-US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 userDrawn="1"/>
        </p:nvPicPr>
        <p:blipFill rotWithShape="1"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0"/>
          <a:stretch>
            <a:fillRect/>
          </a:stretch>
        </p:blipFill>
        <p:spPr>
          <a:xfrm>
            <a:off x="146756" y="6258392"/>
            <a:ext cx="1557155" cy="51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F1BC5F-8BE3-408B-A109-FB9ABD2E8ED1}"/>
              </a:ext>
            </a:extLst>
          </p:cNvPr>
          <p:cNvSpPr/>
          <p:nvPr userDrawn="1"/>
        </p:nvSpPr>
        <p:spPr bwMode="auto">
          <a:xfrm>
            <a:off x="1918476" y="6388377"/>
            <a:ext cx="3565498" cy="34748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GB" sz="800">
                <a:solidFill>
                  <a:srgbClr val="262626"/>
                </a:solidFill>
              </a:rPr>
              <a:t>Prepared by Rainmakers CSI, 2020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2C5A9298-0AA2-4249-AF75-50F0CA9FB7D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03911" y="6409455"/>
            <a:ext cx="259956" cy="297541"/>
            <a:chOff x="2823" y="1209"/>
            <a:chExt cx="2151" cy="24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1D2E1A0-0EB6-46E0-926F-03DEC0A0B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3" y="1209"/>
              <a:ext cx="2151" cy="2462"/>
            </a:xfrm>
            <a:custGeom>
              <a:avLst/>
              <a:gdLst>
                <a:gd name="T0" fmla="*/ 7107 w 8670"/>
                <a:gd name="T1" fmla="*/ 2772 h 9920"/>
                <a:gd name="T2" fmla="*/ 4335 w 8670"/>
                <a:gd name="T3" fmla="*/ 0 h 9920"/>
                <a:gd name="T4" fmla="*/ 1549 w 8670"/>
                <a:gd name="T5" fmla="*/ 2785 h 9920"/>
                <a:gd name="T6" fmla="*/ 1542 w 8670"/>
                <a:gd name="T7" fmla="*/ 2792 h 9920"/>
                <a:gd name="T8" fmla="*/ 1542 w 8670"/>
                <a:gd name="T9" fmla="*/ 8377 h 9920"/>
                <a:gd name="T10" fmla="*/ 7127 w 8670"/>
                <a:gd name="T11" fmla="*/ 8377 h 9920"/>
                <a:gd name="T12" fmla="*/ 7127 w 8670"/>
                <a:gd name="T13" fmla="*/ 2792 h 9920"/>
                <a:gd name="T14" fmla="*/ 7107 w 8670"/>
                <a:gd name="T15" fmla="*/ 2772 h 9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70" h="9920">
                  <a:moveTo>
                    <a:pt x="7107" y="2772"/>
                  </a:moveTo>
                  <a:lnTo>
                    <a:pt x="4335" y="0"/>
                  </a:lnTo>
                  <a:lnTo>
                    <a:pt x="1549" y="2785"/>
                  </a:lnTo>
                  <a:cubicBezTo>
                    <a:pt x="1547" y="2788"/>
                    <a:pt x="1545" y="2790"/>
                    <a:pt x="1542" y="2792"/>
                  </a:cubicBezTo>
                  <a:cubicBezTo>
                    <a:pt x="0" y="4334"/>
                    <a:pt x="0" y="6835"/>
                    <a:pt x="1542" y="8377"/>
                  </a:cubicBezTo>
                  <a:cubicBezTo>
                    <a:pt x="3085" y="9919"/>
                    <a:pt x="5585" y="9920"/>
                    <a:pt x="7127" y="8377"/>
                  </a:cubicBezTo>
                  <a:cubicBezTo>
                    <a:pt x="8669" y="6835"/>
                    <a:pt x="8670" y="4334"/>
                    <a:pt x="7127" y="2792"/>
                  </a:cubicBezTo>
                  <a:cubicBezTo>
                    <a:pt x="7121" y="2785"/>
                    <a:pt x="7113" y="2779"/>
                    <a:pt x="7107" y="2772"/>
                  </a:cubicBezTo>
                </a:path>
              </a:pathLst>
            </a:custGeom>
            <a:solidFill>
              <a:srgbClr val="9DD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DDC8234-48E5-4187-B098-51039C3A428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6" y="1993"/>
              <a:ext cx="1195" cy="1177"/>
            </a:xfrm>
            <a:custGeom>
              <a:avLst/>
              <a:gdLst>
                <a:gd name="T0" fmla="*/ 4053 w 4813"/>
                <a:gd name="T1" fmla="*/ 1713 h 4744"/>
                <a:gd name="T2" fmla="*/ 4577 w 4813"/>
                <a:gd name="T3" fmla="*/ 1939 h 4744"/>
                <a:gd name="T4" fmla="*/ 4813 w 4813"/>
                <a:gd name="T5" fmla="*/ 2478 h 4744"/>
                <a:gd name="T6" fmla="*/ 4561 w 4813"/>
                <a:gd name="T7" fmla="*/ 3068 h 4744"/>
                <a:gd name="T8" fmla="*/ 3973 w 4813"/>
                <a:gd name="T9" fmla="*/ 3315 h 4744"/>
                <a:gd name="T10" fmla="*/ 3317 w 4813"/>
                <a:gd name="T11" fmla="*/ 3307 h 4744"/>
                <a:gd name="T12" fmla="*/ 3395 w 4813"/>
                <a:gd name="T13" fmla="*/ 3504 h 4744"/>
                <a:gd name="T14" fmla="*/ 3216 w 4813"/>
                <a:gd name="T15" fmla="*/ 4414 h 4744"/>
                <a:gd name="T16" fmla="*/ 2030 w 4813"/>
                <a:gd name="T17" fmla="*/ 4414 h 4744"/>
                <a:gd name="T18" fmla="*/ 350 w 4813"/>
                <a:gd name="T19" fmla="*/ 2735 h 4744"/>
                <a:gd name="T20" fmla="*/ 320 w 4813"/>
                <a:gd name="T21" fmla="*/ 1548 h 4744"/>
                <a:gd name="T22" fmla="*/ 1146 w 4813"/>
                <a:gd name="T23" fmla="*/ 722 h 4744"/>
                <a:gd name="T24" fmla="*/ 3478 w 4813"/>
                <a:gd name="T25" fmla="*/ 737 h 4744"/>
                <a:gd name="T26" fmla="*/ 3909 w 4813"/>
                <a:gd name="T27" fmla="*/ 1567 h 4744"/>
                <a:gd name="T28" fmla="*/ 3904 w 4813"/>
                <a:gd name="T29" fmla="*/ 1716 h 4744"/>
                <a:gd name="T30" fmla="*/ 4053 w 4813"/>
                <a:gd name="T31" fmla="*/ 1713 h 4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3" h="4744">
                  <a:moveTo>
                    <a:pt x="4053" y="1713"/>
                  </a:moveTo>
                  <a:cubicBezTo>
                    <a:pt x="4239" y="1708"/>
                    <a:pt x="4432" y="1793"/>
                    <a:pt x="4577" y="1939"/>
                  </a:cubicBezTo>
                  <a:cubicBezTo>
                    <a:pt x="4716" y="2078"/>
                    <a:pt x="4808" y="2278"/>
                    <a:pt x="4813" y="2478"/>
                  </a:cubicBezTo>
                  <a:cubicBezTo>
                    <a:pt x="4808" y="2709"/>
                    <a:pt x="4716" y="2913"/>
                    <a:pt x="4561" y="3068"/>
                  </a:cubicBezTo>
                  <a:cubicBezTo>
                    <a:pt x="4412" y="3218"/>
                    <a:pt x="4200" y="3315"/>
                    <a:pt x="3973" y="3315"/>
                  </a:cubicBezTo>
                  <a:lnTo>
                    <a:pt x="3317" y="3307"/>
                  </a:lnTo>
                  <a:lnTo>
                    <a:pt x="3395" y="3504"/>
                  </a:lnTo>
                  <a:cubicBezTo>
                    <a:pt x="3519" y="3813"/>
                    <a:pt x="3457" y="4174"/>
                    <a:pt x="3216" y="4414"/>
                  </a:cubicBezTo>
                  <a:cubicBezTo>
                    <a:pt x="2885" y="4744"/>
                    <a:pt x="2360" y="4744"/>
                    <a:pt x="2030" y="4414"/>
                  </a:cubicBezTo>
                  <a:lnTo>
                    <a:pt x="350" y="2735"/>
                  </a:lnTo>
                  <a:cubicBezTo>
                    <a:pt x="22" y="2406"/>
                    <a:pt x="0" y="1868"/>
                    <a:pt x="320" y="1548"/>
                  </a:cubicBezTo>
                  <a:lnTo>
                    <a:pt x="1146" y="722"/>
                  </a:lnTo>
                  <a:cubicBezTo>
                    <a:pt x="1885" y="0"/>
                    <a:pt x="2726" y="4"/>
                    <a:pt x="3478" y="737"/>
                  </a:cubicBezTo>
                  <a:cubicBezTo>
                    <a:pt x="3732" y="985"/>
                    <a:pt x="3923" y="1362"/>
                    <a:pt x="3909" y="1567"/>
                  </a:cubicBezTo>
                  <a:lnTo>
                    <a:pt x="3904" y="1716"/>
                  </a:lnTo>
                  <a:lnTo>
                    <a:pt x="4053" y="1713"/>
                  </a:lnTo>
                </a:path>
              </a:pathLst>
            </a:custGeom>
            <a:solidFill>
              <a:srgbClr val="CEE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05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as.org/doi/10.1073/pnas.1516047113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icg.co.uk/recording-of-applications-of-psychology-to-market-resear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full/10.1177/0956797618810000" TargetMode="External"/><Relationship Id="rId5" Type="http://schemas.openxmlformats.org/officeDocument/2006/relationships/hyperlink" Target="https://www.semanticscholar.org/paper/The-dimensions-of-prescription-drug-brand-as-by-Leonard-Katsanis/9d30e1387c24fbc9476b01a77232a11eff6a687b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Interpersonal-Perception-Distinguished-Contributions-Psychology/dp/0898621143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ubmed.ncbi.nlm.nih.gov/877688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asures.scienceofbehaviorchange.org/measuredetails/da946282-a16c-46cf-a67c-40a2eb47d398" TargetMode="External"/><Relationship Id="rId5" Type="http://schemas.openxmlformats.org/officeDocument/2006/relationships/hyperlink" Target="https://www.researchgate.net/publication/24001221_Why_Can't_a_Man_Be_More_Like_a_Woman_Sex_Differences_in_Big_Five_Personality_Traits_Across_55_Cultures_vol_94_pg_168_2008" TargetMode="External"/><Relationship Id="rId4" Type="http://schemas.openxmlformats.org/officeDocument/2006/relationships/hyperlink" Target="https://psycnet.apa.org/record/1993-01496-00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2577457/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27607136/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vate-research.com/quantitative-research-guid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vate-research.com/behavioural-science-and-mr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reads.com/en/book/show/26530355-misbehaving" TargetMode="Externa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lementationscience.biomedcentral.com/articles/10.1186/1748-5908-6-42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8578-E3AA-4421-B83F-7D1B9C72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954D4-D1C2-45C3-9C78-8C8E7A8B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25" y="5087997"/>
            <a:ext cx="3129386" cy="14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845CE3-D8E7-498D-A685-15F4B1F7E13B}"/>
              </a:ext>
            </a:extLst>
          </p:cNvPr>
          <p:cNvSpPr txBox="1"/>
          <p:nvPr/>
        </p:nvSpPr>
        <p:spPr>
          <a:xfrm>
            <a:off x="117987" y="1592738"/>
            <a:ext cx="1163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APPLICATIONS OF BEHAVIOURAL SCIENCE TO QUANTITATIVE MARKET RESEARCH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CHRIS HARVEY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33588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07B02-B5F6-4EC0-BB5A-42CE5CD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955028-9F1C-5441-816A-1F65ED5F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9822264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MODEL IN </a:t>
            </a:r>
            <a:r>
              <a:rPr lang="en-US" sz="2000" b="1">
                <a:solidFill>
                  <a:schemeClr val="tx2"/>
                </a:solidFill>
              </a:rPr>
              <a:t>ACTION – BASIC APPROACH 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8E90DC6-9EF0-E2F7-3DC2-72858A331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023861"/>
              </p:ext>
            </p:extLst>
          </p:nvPr>
        </p:nvGraphicFramePr>
        <p:xfrm>
          <a:off x="410713" y="2033842"/>
          <a:ext cx="4937664" cy="46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0A312F4-CF1B-374D-4288-F4C3BA70EF54}"/>
              </a:ext>
            </a:extLst>
          </p:cNvPr>
          <p:cNvSpPr txBox="1"/>
          <p:nvPr/>
        </p:nvSpPr>
        <p:spPr>
          <a:xfrm>
            <a:off x="327808" y="1406353"/>
            <a:ext cx="56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Q: To what extent would you need each of the following in order to prescribe &lt;XXX&gt; more than you currently do?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FB85F5C-10F5-34F9-230B-CF9ECE2FDC6A}"/>
              </a:ext>
            </a:extLst>
          </p:cNvPr>
          <p:cNvSpPr txBox="1">
            <a:spLocks/>
          </p:cNvSpPr>
          <p:nvPr/>
        </p:nvSpPr>
        <p:spPr>
          <a:xfrm>
            <a:off x="6008121" y="1472167"/>
            <a:ext cx="5827322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Agreement scale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Barriers to prescribing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COM-B informed by prior research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All three types of factor key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Structure 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High appeal/ITT not always enough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70D6E-5341-5DC9-4502-4368C676E09B}"/>
              </a:ext>
            </a:extLst>
          </p:cNvPr>
          <p:cNvSpPr txBox="1"/>
          <p:nvPr/>
        </p:nvSpPr>
        <p:spPr>
          <a:xfrm>
            <a:off x="4524892" y="5843704"/>
            <a:ext cx="157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Opportunity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A953D7-7EDC-B6D5-8072-D6E988BAEACC}"/>
              </a:ext>
            </a:extLst>
          </p:cNvPr>
          <p:cNvSpPr txBox="1"/>
          <p:nvPr/>
        </p:nvSpPr>
        <p:spPr>
          <a:xfrm>
            <a:off x="4458923" y="6187176"/>
            <a:ext cx="157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Motivation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385C9-F6CB-1217-CBBD-77DFACE1BBBB}"/>
              </a:ext>
            </a:extLst>
          </p:cNvPr>
          <p:cNvSpPr/>
          <p:nvPr/>
        </p:nvSpPr>
        <p:spPr>
          <a:xfrm>
            <a:off x="4570665" y="6266599"/>
            <a:ext cx="180000" cy="18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882CF-49D8-E062-7E60-111C74081EC9}"/>
              </a:ext>
            </a:extLst>
          </p:cNvPr>
          <p:cNvSpPr/>
          <p:nvPr/>
        </p:nvSpPr>
        <p:spPr>
          <a:xfrm>
            <a:off x="4572937" y="5914035"/>
            <a:ext cx="180000" cy="1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8D948-E515-211B-643F-723F079ECB66}"/>
              </a:ext>
            </a:extLst>
          </p:cNvPr>
          <p:cNvSpPr txBox="1"/>
          <p:nvPr/>
        </p:nvSpPr>
        <p:spPr>
          <a:xfrm>
            <a:off x="4431628" y="5518428"/>
            <a:ext cx="157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Capability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7D96C8-BEE8-D8E6-2634-11F04398DA05}"/>
              </a:ext>
            </a:extLst>
          </p:cNvPr>
          <p:cNvSpPr/>
          <p:nvPr/>
        </p:nvSpPr>
        <p:spPr>
          <a:xfrm>
            <a:off x="4570060" y="5566100"/>
            <a:ext cx="180000" cy="18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4316A-17DE-6AB1-9A0A-D2AC6E3A65E2}"/>
              </a:ext>
            </a:extLst>
          </p:cNvPr>
          <p:cNvSpPr txBox="1"/>
          <p:nvPr/>
        </p:nvSpPr>
        <p:spPr>
          <a:xfrm>
            <a:off x="-381306" y="6596088"/>
            <a:ext cx="568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</a:t>
            </a:r>
            <a:r>
              <a:rPr lang="en-GB" sz="1200" dirty="0" err="1"/>
              <a:t>ource</a:t>
            </a:r>
            <a:r>
              <a:rPr lang="en-GB" sz="1200" dirty="0"/>
              <a:t>: Client study, with results adjusted by +/- 1% (n=640)</a:t>
            </a:r>
          </a:p>
        </p:txBody>
      </p:sp>
    </p:spTree>
    <p:extLst>
      <p:ext uri="{BB962C8B-B14F-4D97-AF65-F5344CB8AC3E}">
        <p14:creationId xmlns:p14="http://schemas.microsoft.com/office/powerpoint/2010/main" val="896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MODEL </a:t>
            </a:r>
            <a:r>
              <a:rPr lang="en-US" sz="2000" b="1" dirty="0">
                <a:solidFill>
                  <a:schemeClr val="tx2"/>
                </a:solidFill>
              </a:rPr>
              <a:t>IN </a:t>
            </a:r>
            <a:r>
              <a:rPr lang="en-US" sz="2000" b="1">
                <a:solidFill>
                  <a:schemeClr val="tx2"/>
                </a:solidFill>
              </a:rPr>
              <a:t>ACTION – ADVANCED APPROACH 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pic>
        <p:nvPicPr>
          <p:cNvPr id="1026" name="Picture 2" descr="The behaviour change wheel: A new method for characterising and designing  behaviour change interventions | Implementation Science | Full Text">
            <a:extLst>
              <a:ext uri="{FF2B5EF4-FFF2-40B4-BE49-F238E27FC236}">
                <a16:creationId xmlns:a16="http://schemas.microsoft.com/office/drawing/2014/main" id="{59C889A9-6795-40AB-9F75-990F5498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2319922"/>
            <a:ext cx="5115053" cy="28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4F4D3B-4DD2-42B8-B9AF-BBDF809A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3D0A51-21F7-B4BC-82B0-A69C4BCDC69F}"/>
              </a:ext>
            </a:extLst>
          </p:cNvPr>
          <p:cNvSpPr txBox="1">
            <a:spLocks/>
          </p:cNvSpPr>
          <p:nvPr/>
        </p:nvSpPr>
        <p:spPr>
          <a:xfrm>
            <a:off x="6008121" y="971028"/>
            <a:ext cx="5827322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Inter-connecting influences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Current levels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Knowledge – Comfort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Create change</a:t>
            </a:r>
          </a:p>
          <a:p>
            <a:pPr>
              <a:buClr>
                <a:srgbClr val="81AF26"/>
              </a:buClr>
              <a:defRPr/>
            </a:pP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D9EB18-4607-D44B-5963-7BB7632288E5}"/>
              </a:ext>
            </a:extLst>
          </p:cNvPr>
          <p:cNvSpPr/>
          <p:nvPr/>
        </p:nvSpPr>
        <p:spPr>
          <a:xfrm>
            <a:off x="1074952" y="2876909"/>
            <a:ext cx="627797" cy="573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48182-3335-19DB-BA62-B66AD66A6AC8}"/>
              </a:ext>
            </a:extLst>
          </p:cNvPr>
          <p:cNvSpPr/>
          <p:nvPr/>
        </p:nvSpPr>
        <p:spPr>
          <a:xfrm>
            <a:off x="1072075" y="3978214"/>
            <a:ext cx="627797" cy="573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SUMMARY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099961-F0DD-C00C-B974-AF87B5D11B97}"/>
              </a:ext>
            </a:extLst>
          </p:cNvPr>
          <p:cNvSpPr txBox="1">
            <a:spLocks/>
          </p:cNvSpPr>
          <p:nvPr/>
        </p:nvSpPr>
        <p:spPr>
          <a:xfrm>
            <a:off x="5779697" y="1297070"/>
            <a:ext cx="6055745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Current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influences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Factors of which people may be unaware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775D4-D91F-4C48-5079-2782E8AF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" y="2025936"/>
            <a:ext cx="3400630" cy="34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3. Behavioural economics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9BE49-BBA7-4B64-9BB7-49C3AB3C4C6F}"/>
              </a:ext>
            </a:extLst>
          </p:cNvPr>
          <p:cNvSpPr txBox="1">
            <a:spLocks/>
          </p:cNvSpPr>
          <p:nvPr/>
        </p:nvSpPr>
        <p:spPr>
          <a:xfrm>
            <a:off x="6041571" y="5010615"/>
            <a:ext cx="6309003" cy="185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effectLst/>
              </a:rPr>
              <a:t>“Far from homo economicus, we often seem closer to Homer (Simpson) economicus”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tx2"/>
                </a:solidFill>
              </a:rPr>
              <a:t>Behavioural</a:t>
            </a:r>
            <a:r>
              <a:rPr lang="en-US" sz="2000" i="1" dirty="0">
                <a:solidFill>
                  <a:schemeClr val="tx2"/>
                </a:solidFill>
              </a:rPr>
              <a:t> Economics: The Basics                            (Philip </a:t>
            </a:r>
            <a:r>
              <a:rPr lang="en-US" sz="2000" i="1" dirty="0" err="1">
                <a:solidFill>
                  <a:schemeClr val="tx2"/>
                </a:solidFill>
              </a:rPr>
              <a:t>Corr</a:t>
            </a:r>
            <a:r>
              <a:rPr lang="en-US" sz="2000" i="1" dirty="0">
                <a:solidFill>
                  <a:schemeClr val="tx2"/>
                </a:solidFill>
              </a:rPr>
              <a:t> &amp; </a:t>
            </a:r>
            <a:r>
              <a:rPr lang="en-US" sz="2000" i="1" dirty="0" err="1">
                <a:solidFill>
                  <a:schemeClr val="tx2"/>
                </a:solidFill>
              </a:rPr>
              <a:t>Anke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Plagnol</a:t>
            </a:r>
            <a:r>
              <a:rPr lang="en-US" sz="2000" i="1" dirty="0">
                <a:solidFill>
                  <a:schemeClr val="tx2"/>
                </a:solidFill>
              </a:rPr>
              <a:t>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What Is Homer Simpson&amp;#39;s Email Address?">
            <a:extLst>
              <a:ext uri="{FF2B5EF4-FFF2-40B4-BE49-F238E27FC236}">
                <a16:creationId xmlns:a16="http://schemas.microsoft.com/office/drawing/2014/main" id="{1019A2A4-2B7C-4D36-B33B-5F17287A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r="7668"/>
          <a:stretch/>
        </p:blipFill>
        <p:spPr bwMode="auto">
          <a:xfrm>
            <a:off x="482143" y="942846"/>
            <a:ext cx="3934584" cy="5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BEHAVIOURAL ECONOMICS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FC02F8-944F-AADD-B03F-0C360BFD1618}"/>
              </a:ext>
            </a:extLst>
          </p:cNvPr>
          <p:cNvSpPr txBox="1">
            <a:spLocks/>
          </p:cNvSpPr>
          <p:nvPr/>
        </p:nvSpPr>
        <p:spPr>
          <a:xfrm>
            <a:off x="6041568" y="572451"/>
            <a:ext cx="5483321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Economic factors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Heuristics and biases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Biases - Illogical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behaviours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Hundreds of biases…</a:t>
            </a:r>
          </a:p>
        </p:txBody>
      </p:sp>
    </p:spTree>
    <p:extLst>
      <p:ext uri="{BB962C8B-B14F-4D97-AF65-F5344CB8AC3E}">
        <p14:creationId xmlns:p14="http://schemas.microsoft.com/office/powerpoint/2010/main" val="7861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55C3A4-C01F-870D-B020-95E3A48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131930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IDENTIFYING </a:t>
            </a:r>
            <a:r>
              <a:rPr lang="en-US" sz="2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cognitive biases – BASIC APPROACH  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3BB533B-07AD-E844-D7FB-D2F113021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977132"/>
              </p:ext>
            </p:extLst>
          </p:nvPr>
        </p:nvGraphicFramePr>
        <p:xfrm>
          <a:off x="806262" y="2300652"/>
          <a:ext cx="4490357" cy="433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8EFBAEF-88CC-D068-CB1A-F145630A842D}"/>
              </a:ext>
            </a:extLst>
          </p:cNvPr>
          <p:cNvSpPr txBox="1"/>
          <p:nvPr/>
        </p:nvSpPr>
        <p:spPr>
          <a:xfrm>
            <a:off x="464596" y="1540158"/>
            <a:ext cx="49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would you describe your approach to trying new treatments, using the following scale?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8A585A-1AC7-7A25-DB53-0A790CD6B488}"/>
              </a:ext>
            </a:extLst>
          </p:cNvPr>
          <p:cNvSpPr txBox="1">
            <a:spLocks/>
          </p:cNvSpPr>
          <p:nvPr/>
        </p:nvSpPr>
        <p:spPr>
          <a:xfrm>
            <a:off x="6055743" y="1246269"/>
            <a:ext cx="5227609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Risk aversion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100 physicians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52% vs 28%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Challenges 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Alongside appeal / ITT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59A77-4E25-84B9-33CA-B7336A26DDC2}"/>
              </a:ext>
            </a:extLst>
          </p:cNvPr>
          <p:cNvSpPr txBox="1"/>
          <p:nvPr/>
        </p:nvSpPr>
        <p:spPr>
          <a:xfrm>
            <a:off x="197959" y="6610226"/>
            <a:ext cx="439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Client study, with results adjusted by +/- 1% (n=100) </a:t>
            </a:r>
          </a:p>
        </p:txBody>
      </p:sp>
    </p:spTree>
    <p:extLst>
      <p:ext uri="{BB962C8B-B14F-4D97-AF65-F5344CB8AC3E}">
        <p14:creationId xmlns:p14="http://schemas.microsoft.com/office/powerpoint/2010/main" val="131803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55C3A4-C01F-870D-B020-95E3A48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131930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 PROBLEM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8A585A-1AC7-7A25-DB53-0A790CD6B488}"/>
              </a:ext>
            </a:extLst>
          </p:cNvPr>
          <p:cNvSpPr txBox="1">
            <a:spLocks/>
          </p:cNvSpPr>
          <p:nvPr/>
        </p:nvSpPr>
        <p:spPr>
          <a:xfrm>
            <a:off x="6055743" y="1297070"/>
            <a:ext cx="5227609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Factors of which unaware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Unconscious bias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Pain medication study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Challenges for quant and qual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2FC3B7-6A84-853D-093D-FEAA928E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38" y="1886847"/>
            <a:ext cx="39052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6DFE5E-FCFA-88CD-CFF1-EFE3561AA79A}"/>
              </a:ext>
            </a:extLst>
          </p:cNvPr>
          <p:cNvSpPr txBox="1"/>
          <p:nvPr/>
        </p:nvSpPr>
        <p:spPr>
          <a:xfrm>
            <a:off x="525588" y="6349693"/>
            <a:ext cx="111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Hoffman, K.M., </a:t>
            </a:r>
            <a:r>
              <a:rPr lang="en-US" sz="1400" i="1" dirty="0" err="1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Trawalter</a:t>
            </a:r>
            <a:r>
              <a:rPr lang="en-US" sz="1400" i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S., </a:t>
            </a:r>
            <a:r>
              <a:rPr lang="en-US" sz="1400" i="1" dirty="0" err="1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Axt</a:t>
            </a:r>
            <a:r>
              <a:rPr lang="en-US" sz="1400" i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J.R., &amp; Oliver, M.N. (2016). Racial bias in pain assessment and treatment recommendations, and false beliefs about biological differences between blacks and whites. Psychological and Cognitive Sciences, 113, 4296-4301.</a:t>
            </a:r>
            <a:endParaRPr lang="en-GB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55C3A4-C01F-870D-B020-95E3A48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131930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ADVANCED </a:t>
            </a:r>
            <a:r>
              <a:rPr lang="en-US" sz="2000" b="1">
                <a:solidFill>
                  <a:schemeClr val="tx2"/>
                </a:solidFill>
              </a:rPr>
              <a:t>APPROACH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78E879-3644-785B-CEE2-2F442D32B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637932"/>
              </p:ext>
            </p:extLst>
          </p:nvPr>
        </p:nvGraphicFramePr>
        <p:xfrm>
          <a:off x="768208" y="1744767"/>
          <a:ext cx="4609688" cy="434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E7BFEA-C565-73C0-231D-C8FAD7A3F55F}"/>
              </a:ext>
            </a:extLst>
          </p:cNvPr>
          <p:cNvSpPr txBox="1"/>
          <p:nvPr/>
        </p:nvSpPr>
        <p:spPr>
          <a:xfrm>
            <a:off x="637126" y="1453893"/>
            <a:ext cx="484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What % of all antibiotic prescriptions written in the last month were clinically justified? </a:t>
            </a:r>
          </a:p>
          <a:p>
            <a:pPr algn="ctr"/>
            <a:r>
              <a:rPr lang="en-GB" b="1" dirty="0"/>
              <a:t>Average scores shown below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6C530-BD9F-5507-A49E-9844B8022342}"/>
              </a:ext>
            </a:extLst>
          </p:cNvPr>
          <p:cNvSpPr txBox="1"/>
          <p:nvPr/>
        </p:nvSpPr>
        <p:spPr>
          <a:xfrm>
            <a:off x="1535500" y="6090166"/>
            <a:ext cx="124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(n=50)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7CC54-0057-BB2E-DD08-38E0BF547792}"/>
              </a:ext>
            </a:extLst>
          </p:cNvPr>
          <p:cNvSpPr txBox="1"/>
          <p:nvPr/>
        </p:nvSpPr>
        <p:spPr>
          <a:xfrm>
            <a:off x="3292413" y="6087289"/>
            <a:ext cx="172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(</a:t>
            </a:r>
            <a:r>
              <a:rPr lang="en-GB" b="1"/>
              <a:t>different</a:t>
            </a:r>
            <a:r>
              <a:rPr lang="en-GB"/>
              <a:t> n=50)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622502-1391-8420-7810-CF6F1AB8E4EC}"/>
              </a:ext>
            </a:extLst>
          </p:cNvPr>
          <p:cNvSpPr txBox="1">
            <a:spLocks/>
          </p:cNvSpPr>
          <p:nvPr/>
        </p:nvSpPr>
        <p:spPr>
          <a:xfrm>
            <a:off x="6055743" y="1297070"/>
            <a:ext cx="5227609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Over-confidence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RCT / split sample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Own practice vs own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Challenges   </a:t>
            </a:r>
            <a:endParaRPr lang="en-US" sz="1800" baseline="300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93E02-87B2-CC91-890C-478C6ECEF008}"/>
              </a:ext>
            </a:extLst>
          </p:cNvPr>
          <p:cNvSpPr txBox="1"/>
          <p:nvPr/>
        </p:nvSpPr>
        <p:spPr>
          <a:xfrm>
            <a:off x="197959" y="6610226"/>
            <a:ext cx="439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Client study, with results adjusted by +/- 1% (n=100) </a:t>
            </a:r>
          </a:p>
        </p:txBody>
      </p:sp>
    </p:spTree>
    <p:extLst>
      <p:ext uri="{BB962C8B-B14F-4D97-AF65-F5344CB8AC3E}">
        <p14:creationId xmlns:p14="http://schemas.microsoft.com/office/powerpoint/2010/main" val="23111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/>
      <p:bldP spid="5" grpId="0"/>
      <p:bldP spid="1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099961-F0DD-C00C-B974-AF87B5D11B97}"/>
              </a:ext>
            </a:extLst>
          </p:cNvPr>
          <p:cNvSpPr txBox="1">
            <a:spLocks/>
          </p:cNvSpPr>
          <p:nvPr/>
        </p:nvSpPr>
        <p:spPr>
          <a:xfrm>
            <a:off x="5779697" y="1297070"/>
            <a:ext cx="6055745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Subtle influences 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Heuristics and biases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RCT / split sample 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1AF26"/>
              </a:buClr>
              <a:buNone/>
              <a:defRPr/>
            </a:pPr>
            <a:endParaRPr lang="en-US" sz="24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What Is Homer Simpson&amp;#39;s Email Address?">
            <a:extLst>
              <a:ext uri="{FF2B5EF4-FFF2-40B4-BE49-F238E27FC236}">
                <a16:creationId xmlns:a16="http://schemas.microsoft.com/office/drawing/2014/main" id="{17BD4985-7191-6330-E727-93B4AF220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r="7668"/>
          <a:stretch/>
        </p:blipFill>
        <p:spPr bwMode="auto">
          <a:xfrm>
            <a:off x="482143" y="1063617"/>
            <a:ext cx="3934584" cy="5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SUMMARY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196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4. Personality psychology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A162-8194-6D36-609E-4037AFA78072}"/>
              </a:ext>
            </a:extLst>
          </p:cNvPr>
          <p:cNvSpPr txBox="1"/>
          <p:nvPr/>
        </p:nvSpPr>
        <p:spPr>
          <a:xfrm>
            <a:off x="649114" y="5647516"/>
            <a:ext cx="929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https://theicg.co.uk/recording-of-applications-of-psychology-to-market-research/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/>
              <a:t>ACTIVATE RESEARCH – BRIEF SUMMARY  </a:t>
            </a:r>
            <a:endParaRPr lang="en-GB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9BE49-BBA7-4B64-9BB7-49C3AB3C4C6F}"/>
              </a:ext>
            </a:extLst>
          </p:cNvPr>
          <p:cNvSpPr txBox="1">
            <a:spLocks/>
          </p:cNvSpPr>
          <p:nvPr/>
        </p:nvSpPr>
        <p:spPr>
          <a:xfrm>
            <a:off x="383433" y="1862845"/>
            <a:ext cx="6738222" cy="425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2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change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 growth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enabling a deeper understanding of </a:t>
            </a:r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people think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they behave as they do</a:t>
            </a:r>
            <a:r>
              <a:rPr lang="en-GB" sz="260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600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add </a:t>
            </a:r>
            <a:r>
              <a:rPr lang="en-GB" sz="2600" b="1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complementary</a:t>
            </a:r>
            <a:r>
              <a:rPr lang="en-GB" sz="2600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insights</a:t>
            </a:r>
            <a:r>
              <a:rPr lang="en-GB" sz="2600" b="1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approaches from behavioural science </a:t>
            </a:r>
            <a:r>
              <a:rPr lang="en-GB" sz="26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600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psychology more broadly) to agencies’ research offer</a:t>
            </a:r>
          </a:p>
          <a:p>
            <a:r>
              <a:rPr lang="en-GB" sz="260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enables end clients to better </a:t>
            </a:r>
            <a:r>
              <a:rPr lang="en-GB" sz="2600" b="1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understand, predict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600" b="1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audience behaviour</a:t>
            </a:r>
            <a:r>
              <a:rPr lang="en-GB" sz="2600" b="1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pic>
        <p:nvPicPr>
          <p:cNvPr id="2" name="Picture 2" descr="Ipsos Thinks">
            <a:extLst>
              <a:ext uri="{FF2B5EF4-FFF2-40B4-BE49-F238E27FC236}">
                <a16:creationId xmlns:a16="http://schemas.microsoft.com/office/drawing/2014/main" id="{4A5A3B50-17FD-1C4A-E008-693BDD52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24" y="5469163"/>
            <a:ext cx="3756956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MR Research Worldwide welcomes former TNS Director Clive Little to head  new Asia operation - Propel Technology Ltd">
            <a:extLst>
              <a:ext uri="{FF2B5EF4-FFF2-40B4-BE49-F238E27FC236}">
                <a16:creationId xmlns:a16="http://schemas.microsoft.com/office/drawing/2014/main" id="{879129DF-BDD2-44F5-691B-D4701FC1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00" y="3285767"/>
            <a:ext cx="3235209" cy="19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-thinking healthcare market research | Vox.Bio">
            <a:extLst>
              <a:ext uri="{FF2B5EF4-FFF2-40B4-BE49-F238E27FC236}">
                <a16:creationId xmlns:a16="http://schemas.microsoft.com/office/drawing/2014/main" id="{2B0EE3A8-CE96-3A05-7974-B9F0A8AF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59" y="1834738"/>
            <a:ext cx="2713246" cy="16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A127D6D-987A-13CE-AB08-FD0DC0805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68" y="584408"/>
            <a:ext cx="2869841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PERSONALITY PSYCHOLOGY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FC02F8-944F-AADD-B03F-0C360BFD1618}"/>
              </a:ext>
            </a:extLst>
          </p:cNvPr>
          <p:cNvSpPr txBox="1">
            <a:spLocks/>
          </p:cNvSpPr>
          <p:nvPr/>
        </p:nvSpPr>
        <p:spPr>
          <a:xfrm>
            <a:off x="6041568" y="915351"/>
            <a:ext cx="5483321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Behave consistently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Distinct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Stable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Accurate self-reporting</a:t>
            </a:r>
            <a:r>
              <a:rPr lang="en-US" sz="2400" baseline="300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2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Explain and predict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1AF26"/>
              </a:buClr>
              <a:buNone/>
              <a:defRPr/>
            </a:pPr>
            <a:endParaRPr lang="en-US" sz="24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culpture, Chakra, Figure, Art, Metal">
            <a:extLst>
              <a:ext uri="{FF2B5EF4-FFF2-40B4-BE49-F238E27FC236}">
                <a16:creationId xmlns:a16="http://schemas.microsoft.com/office/drawing/2014/main" id="{D7AD4CEC-5EEF-6E8A-8B84-76A3261C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0" y="1266504"/>
            <a:ext cx="2964774" cy="49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07567E-DFBA-242F-BF7C-16CF20078933}"/>
              </a:ext>
            </a:extLst>
          </p:cNvPr>
          <p:cNvSpPr txBox="1"/>
          <p:nvPr/>
        </p:nvSpPr>
        <p:spPr>
          <a:xfrm>
            <a:off x="69010" y="602114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Leonard, E., &amp; </a:t>
            </a:r>
            <a:r>
              <a:rPr lang="en-US" sz="1400" i="1" dirty="0" err="1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Katsanis</a:t>
            </a:r>
            <a:r>
              <a:rPr lang="en-US" sz="1400" i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L. (2013). The dimensions of prescription drug brand personality as identified by consumers. The Journal of Consumer Marketing. 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2912A-2F6D-9674-8415-C78EF34FECBE}"/>
              </a:ext>
            </a:extLst>
          </p:cNvPr>
          <p:cNvSpPr txBox="1"/>
          <p:nvPr/>
        </p:nvSpPr>
        <p:spPr>
          <a:xfrm>
            <a:off x="69011" y="6328825"/>
            <a:ext cx="1151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Kim, H., di Domenico, S., &amp; Connelly, B.S. (2018). Self-other agreement in personality reports: a meta-analytic comparison of self- and informant-report means. Psychological Science.</a:t>
            </a:r>
            <a:endParaRPr lang="en-GB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2" y="755373"/>
            <a:ext cx="11029616" cy="565659"/>
          </a:xfrm>
        </p:spPr>
        <p:txBody>
          <a:bodyPr>
            <a:normAutofit/>
          </a:bodyPr>
          <a:lstStyle/>
          <a:p>
            <a:r>
              <a:rPr lang="en-GB" sz="2000" b="1" dirty="0"/>
              <a:t>OCEAN</a:t>
            </a:r>
            <a:r>
              <a:rPr lang="en-GB" sz="2000" b="1" baseline="30000" dirty="0"/>
              <a:t>1</a:t>
            </a:r>
            <a:r>
              <a:rPr lang="en-GB" sz="2000" b="1" dirty="0"/>
              <a:t> / BIG FIVE – SUMMARY  </a:t>
            </a: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41BE61DC-1ECB-462B-996B-44D76BA3EA4A}"/>
              </a:ext>
            </a:extLst>
          </p:cNvPr>
          <p:cNvSpPr txBox="1">
            <a:spLocks/>
          </p:cNvSpPr>
          <p:nvPr/>
        </p:nvSpPr>
        <p:spPr>
          <a:xfrm>
            <a:off x="578386" y="1799389"/>
            <a:ext cx="4743835" cy="47982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penness to experience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(Inventive/curious vs consistent/cautious)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onscientiousness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(Efficient/organised vs easy-going/careless)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xtraversion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(Outgoing/energetic vs solitary/reserved)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greeableness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(Friendly/compassionate vs cold/unkind)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euroticism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36363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(Sensitive/nervous vs secure/confident)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636363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272483-7BCD-4DF1-B179-FE46A9F7D02C}"/>
              </a:ext>
            </a:extLst>
          </p:cNvPr>
          <p:cNvCxnSpPr/>
          <p:nvPr/>
        </p:nvCxnSpPr>
        <p:spPr>
          <a:xfrm>
            <a:off x="743627" y="2070840"/>
            <a:ext cx="41395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E0CC41-A455-413F-826A-2EB170A5D6E2}"/>
              </a:ext>
            </a:extLst>
          </p:cNvPr>
          <p:cNvSpPr txBox="1"/>
          <p:nvPr/>
        </p:nvSpPr>
        <p:spPr>
          <a:xfrm>
            <a:off x="708894" y="1505181"/>
            <a:ext cx="7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91D07-775A-4017-9F47-03CC89AB48B2}"/>
              </a:ext>
            </a:extLst>
          </p:cNvPr>
          <p:cNvSpPr txBox="1"/>
          <p:nvPr/>
        </p:nvSpPr>
        <p:spPr>
          <a:xfrm>
            <a:off x="4301918" y="1502599"/>
            <a:ext cx="7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LOW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83A997-087B-4F98-80B8-86A86EE4A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8E4B1F-1F0C-C022-4CAF-1AD506665FC5}"/>
              </a:ext>
            </a:extLst>
          </p:cNvPr>
          <p:cNvSpPr txBox="1">
            <a:spLocks/>
          </p:cNvSpPr>
          <p:nvPr/>
        </p:nvSpPr>
        <p:spPr>
          <a:xfrm>
            <a:off x="366596" y="6078153"/>
            <a:ext cx="11721886" cy="8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An introduction to the five factor model and its applications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02BCDC-EAFC-1542-2601-97DA8B43888A}"/>
              </a:ext>
            </a:extLst>
          </p:cNvPr>
          <p:cNvSpPr txBox="1">
            <a:spLocks/>
          </p:cNvSpPr>
          <p:nvPr/>
        </p:nvSpPr>
        <p:spPr>
          <a:xfrm>
            <a:off x="2677742" y="6303705"/>
            <a:ext cx="11721886" cy="8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Why can't a man be more like a woman? Sex differences in big five personality traits across 55 cultures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09DF3-073C-A39E-EA1F-D80939075FC3}"/>
              </a:ext>
            </a:extLst>
          </p:cNvPr>
          <p:cNvSpPr txBox="1"/>
          <p:nvPr/>
        </p:nvSpPr>
        <p:spPr>
          <a:xfrm>
            <a:off x="5150861" y="6334265"/>
            <a:ext cx="269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Ten item personality inventory. 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8B80B8-A33F-17E7-8098-F6A03D0F7FD9}"/>
              </a:ext>
            </a:extLst>
          </p:cNvPr>
          <p:cNvSpPr txBox="1">
            <a:spLocks/>
          </p:cNvSpPr>
          <p:nvPr/>
        </p:nvSpPr>
        <p:spPr>
          <a:xfrm>
            <a:off x="6041568" y="1124544"/>
            <a:ext cx="5483321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1AF26"/>
              </a:buClr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Spectrum</a:t>
            </a:r>
            <a:endParaRPr lang="en-US" sz="2400" baseline="300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Heritable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Reliable</a:t>
            </a:r>
            <a:r>
              <a:rPr lang="en-US" sz="2400" baseline="300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4</a:t>
            </a:r>
            <a:endParaRPr lang="en-US" sz="1800" baseline="300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Consistent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5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TIPI</a:t>
            </a:r>
            <a:r>
              <a:rPr lang="en-US" sz="2400" baseline="300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1AF26"/>
              </a:buClr>
              <a:buNone/>
              <a:defRPr/>
            </a:pP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4D8D2-4087-0652-1467-4AF98F8D4132}"/>
              </a:ext>
            </a:extLst>
          </p:cNvPr>
          <p:cNvSpPr txBox="1"/>
          <p:nvPr/>
        </p:nvSpPr>
        <p:spPr>
          <a:xfrm>
            <a:off x="7836910" y="6334265"/>
            <a:ext cx="425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Heritability of the big five personality dimensions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809D0-0EF0-A437-A72A-F0A38F5881E4}"/>
              </a:ext>
            </a:extLst>
          </p:cNvPr>
          <p:cNvSpPr txBox="1"/>
          <p:nvPr/>
        </p:nvSpPr>
        <p:spPr>
          <a:xfrm>
            <a:off x="369310" y="6562865"/>
            <a:ext cx="425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Interpersonal Perception</a:t>
            </a:r>
            <a:endParaRPr lang="en-GB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55C3A4-C01F-870D-B020-95E3A48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131930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Personality traits in action – BASIC APPROACH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Question Mark, A Notice, Duplicate">
            <a:extLst>
              <a:ext uri="{FF2B5EF4-FFF2-40B4-BE49-F238E27FC236}">
                <a16:creationId xmlns:a16="http://schemas.microsoft.com/office/drawing/2014/main" id="{296E96D3-DAE2-3E40-8436-89AC202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3" y="2258031"/>
            <a:ext cx="5217493" cy="34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3E079D-F214-2E2B-9D77-29CC4332672E}"/>
              </a:ext>
            </a:extLst>
          </p:cNvPr>
          <p:cNvSpPr txBox="1">
            <a:spLocks/>
          </p:cNvSpPr>
          <p:nvPr/>
        </p:nvSpPr>
        <p:spPr>
          <a:xfrm>
            <a:off x="6041568" y="1538612"/>
            <a:ext cx="5483321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Accurate, unbiased self-reporting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Ask about traits known to be key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Conscientiousness and Extraversion predict physical activity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</a:t>
            </a:r>
            <a:endParaRPr lang="en-US" sz="2400" baseline="300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Segmentations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8F200-192C-2026-3AE9-88426A5B5B22}"/>
              </a:ext>
            </a:extLst>
          </p:cNvPr>
          <p:cNvSpPr txBox="1">
            <a:spLocks/>
          </p:cNvSpPr>
          <p:nvPr/>
        </p:nvSpPr>
        <p:spPr>
          <a:xfrm>
            <a:off x="366596" y="6078153"/>
            <a:ext cx="11721886" cy="8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Personality correlates of physical activity: a review and meta-analysis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55C3A4-C01F-870D-B020-95E3A48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131930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Personality traits in action – ADVANCED APPROACH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3E079D-F214-2E2B-9D77-29CC4332672E}"/>
              </a:ext>
            </a:extLst>
          </p:cNvPr>
          <p:cNvSpPr txBox="1">
            <a:spLocks/>
          </p:cNvSpPr>
          <p:nvPr/>
        </p:nvSpPr>
        <p:spPr>
          <a:xfrm>
            <a:off x="6041568" y="1538612"/>
            <a:ext cx="5483321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Confirming academic hypotheses?</a:t>
            </a:r>
            <a:endParaRPr lang="en-US" sz="2400" baseline="30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Trait + attitudinal &amp; </a:t>
            </a:r>
            <a:r>
              <a:rPr lang="en-US" sz="2400" dirty="0" err="1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behavioural</a:t>
            </a: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data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“Anticipated regret” predicts health behaviour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Regret statements, product </a:t>
            </a:r>
            <a:r>
              <a:rPr lang="en-US" sz="2400" dirty="0" err="1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behaviours</a:t>
            </a: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and perceptions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Regret best predicted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Question Mark A Notice Duplicate - Free image on Pixabay">
            <a:extLst>
              <a:ext uri="{FF2B5EF4-FFF2-40B4-BE49-F238E27FC236}">
                <a16:creationId xmlns:a16="http://schemas.microsoft.com/office/drawing/2014/main" id="{E396FA62-58E7-8127-7CAD-E5C70267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33" y="2633472"/>
            <a:ext cx="400449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FE69-E4DB-DF95-FF1B-A597EF9769F6}"/>
              </a:ext>
            </a:extLst>
          </p:cNvPr>
          <p:cNvSpPr txBox="1">
            <a:spLocks/>
          </p:cNvSpPr>
          <p:nvPr/>
        </p:nvSpPr>
        <p:spPr>
          <a:xfrm>
            <a:off x="366596" y="6078153"/>
            <a:ext cx="11721886" cy="8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Anticipated regret and health behaviour: a meta-analysis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099961-F0DD-C00C-B974-AF87B5D11B97}"/>
              </a:ext>
            </a:extLst>
          </p:cNvPr>
          <p:cNvSpPr txBox="1">
            <a:spLocks/>
          </p:cNvSpPr>
          <p:nvPr/>
        </p:nvSpPr>
        <p:spPr>
          <a:xfrm>
            <a:off x="5779697" y="1120428"/>
            <a:ext cx="6055745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Explain / predict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behaviour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Embrace complexity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Participant unawareness</a:t>
            </a: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SUMMARY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Sculpture, Chakra, Figure, Art, Metal">
            <a:extLst>
              <a:ext uri="{FF2B5EF4-FFF2-40B4-BE49-F238E27FC236}">
                <a16:creationId xmlns:a16="http://schemas.microsoft.com/office/drawing/2014/main" id="{F438ABB1-917D-D936-73E2-52AF3842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0" y="1266504"/>
            <a:ext cx="2964774" cy="49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27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5. wrap-up and Q&amp;A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48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099961-F0DD-C00C-B974-AF87B5D11B97}"/>
              </a:ext>
            </a:extLst>
          </p:cNvPr>
          <p:cNvSpPr txBox="1">
            <a:spLocks/>
          </p:cNvSpPr>
          <p:nvPr/>
        </p:nvSpPr>
        <p:spPr>
          <a:xfrm>
            <a:off x="5779697" y="1038275"/>
            <a:ext cx="6055745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BS highly relevant – but two challenges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Complexity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Participant unawareness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Change models, BE, personality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CONCLUDING THOUGHTS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FB05AB8-C93A-B34D-FBBC-0EE657D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7" y="2025936"/>
            <a:ext cx="3400630" cy="34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5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49407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FULL GUIDE AVAILABLE – WITH </a:t>
            </a:r>
            <a:r>
              <a:rPr lang="en-US" sz="2000" b="1" u="sng" dirty="0">
                <a:solidFill>
                  <a:schemeClr val="tx2"/>
                </a:solidFill>
              </a:rPr>
              <a:t>ADDITIONAL</a:t>
            </a:r>
            <a:r>
              <a:rPr lang="en-US" sz="2000" b="1" dirty="0">
                <a:solidFill>
                  <a:schemeClr val="tx2"/>
                </a:solidFill>
              </a:rPr>
              <a:t> INSIGHTS AND APPROACHES 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C5EFE-4540-48CD-17BE-EF840274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8" y="1428947"/>
            <a:ext cx="4484489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2647E-810B-C8A6-D1C4-39A64CA37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610" y="1420643"/>
            <a:ext cx="4508674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FAE7B-2164-3810-049F-579359AB9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31" y="4086476"/>
            <a:ext cx="4466587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D8A2B0-E228-8D40-AF88-D35AEFB20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658" y="4086476"/>
            <a:ext cx="4456527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48F50-729E-3419-FD0D-7D622FAAF1BE}"/>
              </a:ext>
            </a:extLst>
          </p:cNvPr>
          <p:cNvSpPr txBox="1"/>
          <p:nvPr/>
        </p:nvSpPr>
        <p:spPr>
          <a:xfrm>
            <a:off x="9757683" y="2826162"/>
            <a:ext cx="2303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MORE DETAILS AND TO ORDER YOUR FREE COPY GO TO </a:t>
            </a:r>
            <a:r>
              <a:rPr lang="en-GB" b="1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https://www.activate-research.com/quantitative-research-guide</a:t>
            </a:r>
            <a:r>
              <a:rPr lang="en-GB" b="1" dirty="0">
                <a:solidFill>
                  <a:srgbClr val="7030A0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26D74-6CE9-D1FB-2CFF-BB211A2BF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084" y="1428947"/>
            <a:ext cx="4507200" cy="25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49407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FOR SOMETHING A LITTLE LIGHTER… 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C5EFE-4540-48CD-17BE-EF840274D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8" y="1428947"/>
            <a:ext cx="4484489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2647E-810B-C8A6-D1C4-39A64CA37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610" y="1420643"/>
            <a:ext cx="4508674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FAE7B-2164-3810-049F-579359AB9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31" y="4086476"/>
            <a:ext cx="4466587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D8A2B0-E228-8D40-AF88-D35AEFB20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658" y="4086476"/>
            <a:ext cx="4456527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48F50-729E-3419-FD0D-7D622FAAF1BE}"/>
              </a:ext>
            </a:extLst>
          </p:cNvPr>
          <p:cNvSpPr txBox="1"/>
          <p:nvPr/>
        </p:nvSpPr>
        <p:spPr>
          <a:xfrm>
            <a:off x="9757683" y="2826162"/>
            <a:ext cx="2303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MORE DETAILS AND TO ORDER YOUR FREE COPY GO TO </a:t>
            </a:r>
            <a:r>
              <a:rPr lang="en-GB" b="1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https://www.activate-research.com/behavioural-science-and-mr  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26D74-6CE9-D1FB-2CFF-BB211A2BF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084" y="1428947"/>
            <a:ext cx="4507200" cy="2522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DCE71-437C-D1A6-5C7D-CAFFAA62CCE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21" y="1413865"/>
            <a:ext cx="4485600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AD7D6-C283-43C5-EF7B-5FC09BD8F380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243985" y="1420643"/>
            <a:ext cx="4507200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88FD2-6D2A-9799-E8DD-338C109759D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93" y="4101558"/>
            <a:ext cx="4467600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360BA-152F-B6AF-5A15-A5F6C0604AF9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658" y="4087116"/>
            <a:ext cx="44568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ANY QUESTIONS</a:t>
            </a:r>
            <a:r>
              <a:rPr lang="en-GB" sz="4000">
                <a:solidFill>
                  <a:schemeClr val="tx1"/>
                </a:solidFill>
              </a:rPr>
              <a:t>?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0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A669F1-0504-477E-A014-8FAF0516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F4B6CB-F949-4B7F-B072-DC3810EB5C4A}"/>
              </a:ext>
            </a:extLst>
          </p:cNvPr>
          <p:cNvSpPr txBox="1">
            <a:spLocks/>
          </p:cNvSpPr>
          <p:nvPr/>
        </p:nvSpPr>
        <p:spPr>
          <a:xfrm>
            <a:off x="4128217" y="1668567"/>
            <a:ext cx="7679552" cy="4665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1. introduction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2400" b="1" dirty="0">
                <a:solidFill>
                  <a:srgbClr val="81AF26"/>
                </a:solidFill>
                <a:latin typeface="Franklin Gothic Book" panose="020B0502020104020203"/>
              </a:rPr>
              <a:t>2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81AF26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Behaviour change models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3. Behavioural economics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sz="2400" b="1" dirty="0">
                <a:latin typeface="Franklin Gothic Book" panose="020B0502020104020203"/>
              </a:rPr>
              <a:t>4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Personality psychology</a:t>
            </a:r>
          </a:p>
          <a:p>
            <a:pPr algn="ctr">
              <a:buClr>
                <a:srgbClr val="81AF26"/>
              </a:buClr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2020104020203"/>
              </a:rPr>
              <a:t>5. Concluding thoughts (and Q&amp;A)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7D6ADEB-6876-4314-A3BE-798B9B43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08" y="1482878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AGENDA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1</a:t>
            </a:r>
            <a:r>
              <a:rPr lang="en-GB" sz="4000">
                <a:solidFill>
                  <a:schemeClr val="tx1"/>
                </a:solidFill>
              </a:rPr>
              <a:t>. introduction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8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Barack Obama - Presidency, Education &amp;amp; Mother - Biography">
            <a:extLst>
              <a:ext uri="{FF2B5EF4-FFF2-40B4-BE49-F238E27FC236}">
                <a16:creationId xmlns:a16="http://schemas.microsoft.com/office/drawing/2014/main" id="{5329BBEE-D5B1-4CE5-B5DC-23621EDD0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29000"/>
          <a:stretch/>
        </p:blipFill>
        <p:spPr bwMode="auto">
          <a:xfrm>
            <a:off x="20" y="-3449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6D019-5CA5-45E0-A7AF-CD64E94EB877}"/>
              </a:ext>
            </a:extLst>
          </p:cNvPr>
          <p:cNvSpPr txBox="1">
            <a:spLocks/>
          </p:cNvSpPr>
          <p:nvPr/>
        </p:nvSpPr>
        <p:spPr>
          <a:xfrm>
            <a:off x="965199" y="2180496"/>
            <a:ext cx="1026160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“A growing body of evidence demonstrates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behavioral science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insights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– research findings from fields such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as behavioral economics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psychology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how people make decisions and act on them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– can be used to design government policies to better serve the American people…”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B107-61E9-4816-A077-A5B9B449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8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11051946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COMPLEX, SURPRISING, OR ILLOGICAL JUDGMENTS / BEHAVIOURS…</a:t>
            </a:r>
            <a:r>
              <a:rPr lang="en-US" sz="2000" b="1" baseline="30000">
                <a:solidFill>
                  <a:schemeClr val="tx2"/>
                </a:solidFill>
              </a:rPr>
              <a:t>1</a:t>
            </a:r>
            <a:r>
              <a:rPr lang="en-US" sz="2000" b="1">
                <a:solidFill>
                  <a:schemeClr val="tx2"/>
                </a:solidFill>
              </a:rPr>
              <a:t>  </a:t>
            </a:r>
            <a:endParaRPr lang="en-US" sz="2000" b="1" kern="1200" cap="al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28A16-AAB9-42E7-B65E-78A5669F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8CD3D0-F35D-4099-AE6B-1C0E3C2B677E}"/>
              </a:ext>
            </a:extLst>
          </p:cNvPr>
          <p:cNvGraphicFramePr/>
          <p:nvPr/>
        </p:nvGraphicFramePr>
        <p:xfrm>
          <a:off x="141126" y="2544155"/>
          <a:ext cx="5259091" cy="349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C9B8BED-54BB-4CC6-9A29-46E8C51F5D6F}"/>
              </a:ext>
            </a:extLst>
          </p:cNvPr>
          <p:cNvSpPr txBox="1"/>
          <p:nvPr/>
        </p:nvSpPr>
        <p:spPr>
          <a:xfrm>
            <a:off x="376664" y="6109287"/>
            <a:ext cx="5126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Source: Prospect / YouGov, November 2011.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15CA0-8ED9-45D6-A246-FC9E9903E8C9}"/>
              </a:ext>
            </a:extLst>
          </p:cNvPr>
          <p:cNvSpPr txBox="1"/>
          <p:nvPr/>
        </p:nvSpPr>
        <p:spPr>
          <a:xfrm>
            <a:off x="560734" y="1768563"/>
            <a:ext cx="4757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BBC licence fee costs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£145.50 a year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Is this good or bad value for money?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9236F-2221-4828-A628-158F36DB405A}"/>
              </a:ext>
            </a:extLst>
          </p:cNvPr>
          <p:cNvSpPr txBox="1"/>
          <p:nvPr/>
        </p:nvSpPr>
        <p:spPr>
          <a:xfrm>
            <a:off x="6629014" y="1760294"/>
            <a:ext cx="4833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BBC licence fee costs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£12.13 a month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. Is this good or bad value for money?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482D6BD-5CDA-42F3-9110-EC5C9EB11EC2}"/>
              </a:ext>
            </a:extLst>
          </p:cNvPr>
          <p:cNvGraphicFramePr/>
          <p:nvPr/>
        </p:nvGraphicFramePr>
        <p:xfrm>
          <a:off x="6596366" y="2549594"/>
          <a:ext cx="5259091" cy="349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C6D32A-9BD9-D3FE-50E2-F187C43864A1}"/>
              </a:ext>
            </a:extLst>
          </p:cNvPr>
          <p:cNvSpPr txBox="1"/>
          <p:nvPr/>
        </p:nvSpPr>
        <p:spPr>
          <a:xfrm>
            <a:off x="125667" y="6487502"/>
            <a:ext cx="822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Thaler, R. (2016). Misbehaving: The making of behavioral economics. W.W. Norton &amp; Company.  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76A6-25EF-565D-FBE0-53DC0057B631}"/>
              </a:ext>
            </a:extLst>
          </p:cNvPr>
          <p:cNvSpPr txBox="1">
            <a:spLocks/>
          </p:cNvSpPr>
          <p:nvPr/>
        </p:nvSpPr>
        <p:spPr>
          <a:xfrm>
            <a:off x="4623758" y="3459584"/>
            <a:ext cx="2950234" cy="1006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…</a:t>
            </a:r>
            <a:r>
              <a:rPr lang="en-GB" sz="2400" b="1">
                <a:solidFill>
                  <a:srgbClr val="0000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of which research participants are often unaware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6" grpId="0"/>
      <p:bldP spid="17" grpId="0"/>
      <p:bldGraphic spid="18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A20B-A285-45B2-9552-E3EE8233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85B80-4668-43E3-BFB5-59C1AB8D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1"/>
                </a:solidFill>
              </a:rPr>
              <a:t>2. Behaviour change models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A193-439E-40E1-97DA-0C289FE1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62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BEHAVIOUR CHANGE MODELS</a:t>
            </a:r>
            <a:endParaRPr lang="en-US" sz="20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4F7A7-AE3A-4CBD-BA00-B00CFA2E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099961-F0DD-C00C-B974-AF87B5D11B97}"/>
              </a:ext>
            </a:extLst>
          </p:cNvPr>
          <p:cNvSpPr txBox="1">
            <a:spLocks/>
          </p:cNvSpPr>
          <p:nvPr/>
        </p:nvSpPr>
        <p:spPr>
          <a:xfrm>
            <a:off x="5952226" y="942294"/>
            <a:ext cx="5883217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Operation or mechanism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Hypotheses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Structure findings</a:t>
            </a:r>
          </a:p>
          <a:p>
            <a:pPr lvl="1"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Recommend, generate, and test interventions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775D4-D91F-4C48-5079-2782E8AF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7" y="2025936"/>
            <a:ext cx="3400630" cy="34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1B2F30-E87B-4BCD-8238-1FF52F0F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3" y="632689"/>
            <a:ext cx="7679402" cy="633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COM-B model</a:t>
            </a:r>
            <a:r>
              <a:rPr lang="en-US" sz="2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E3801C-3B4B-494A-A479-0213A3591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09" y="100444"/>
            <a:ext cx="1802691" cy="808507"/>
          </a:xfrm>
          <a:prstGeom prst="rect">
            <a:avLst/>
          </a:prstGeom>
        </p:spPr>
      </p:pic>
      <p:pic>
        <p:nvPicPr>
          <p:cNvPr id="1026" name="Picture 2" descr="The behaviour change wheel: A new method for characterising and designing  behaviour change interventions | Implementation Science | Full Text">
            <a:extLst>
              <a:ext uri="{FF2B5EF4-FFF2-40B4-BE49-F238E27FC236}">
                <a16:creationId xmlns:a16="http://schemas.microsoft.com/office/drawing/2014/main" id="{59C889A9-6795-40AB-9F75-990F5498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2319922"/>
            <a:ext cx="5115053" cy="28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4F4D3B-4DD2-42B8-B9AF-BBDF809A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B13AAF-49B7-40EA-9C69-8738E6276A9F}"/>
              </a:ext>
            </a:extLst>
          </p:cNvPr>
          <p:cNvSpPr txBox="1">
            <a:spLocks/>
          </p:cNvSpPr>
          <p:nvPr/>
        </p:nvSpPr>
        <p:spPr>
          <a:xfrm>
            <a:off x="366596" y="6206169"/>
            <a:ext cx="11721886" cy="8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81AF26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The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behaviour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change wheel: a new method for characterizing and designing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behaviour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change interventions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3D0A51-21F7-B4BC-82B0-A69C4BCDC69F}"/>
              </a:ext>
            </a:extLst>
          </p:cNvPr>
          <p:cNvSpPr txBox="1">
            <a:spLocks/>
          </p:cNvSpPr>
          <p:nvPr/>
        </p:nvSpPr>
        <p:spPr>
          <a:xfrm>
            <a:off x="6008121" y="1297070"/>
            <a:ext cx="5827322" cy="485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COM-B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Strength, knowledge, skills, stamina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Conducive physical, social environment</a:t>
            </a:r>
            <a:endParaRPr lang="en-US" sz="1800" dirty="0">
              <a:solidFill>
                <a:schemeClr val="accent1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81AF26"/>
              </a:buClr>
              <a:defRPr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Sufficiently strong motivation</a:t>
            </a:r>
          </a:p>
          <a:p>
            <a:pPr marL="0" indent="0">
              <a:buClr>
                <a:srgbClr val="81AF26"/>
              </a:buClr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1F0F3"/>
      </a:lt2>
      <a:accent1>
        <a:srgbClr val="81AF26"/>
      </a:accent1>
      <a:accent2>
        <a:srgbClr val="AFA21A"/>
      </a:accent2>
      <a:accent3>
        <a:srgbClr val="E08830"/>
      </a:accent3>
      <a:accent4>
        <a:srgbClr val="CE2D1E"/>
      </a:accent4>
      <a:accent5>
        <a:srgbClr val="E0306B"/>
      </a:accent5>
      <a:accent6>
        <a:srgbClr val="CE1EA2"/>
      </a:accent6>
      <a:hlink>
        <a:srgbClr val="7B55C6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8554</TotalTime>
  <Words>1082</Words>
  <Application>Microsoft Office PowerPoint</Application>
  <PresentationFormat>Widescreen</PresentationFormat>
  <Paragraphs>208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.AppleSystemUIFont</vt:lpstr>
      <vt:lpstr>Arial</vt:lpstr>
      <vt:lpstr>Calibri</vt:lpstr>
      <vt:lpstr>Century Schoolbook</vt:lpstr>
      <vt:lpstr>Franklin Gothic Book</vt:lpstr>
      <vt:lpstr>Georgia</vt:lpstr>
      <vt:lpstr>Gill Sans MT</vt:lpstr>
      <vt:lpstr>Segoe UI</vt:lpstr>
      <vt:lpstr>Wingdings 2</vt:lpstr>
      <vt:lpstr>DividendVTI</vt:lpstr>
      <vt:lpstr>1_Default Theme</vt:lpstr>
      <vt:lpstr>PowerPoint Presentation</vt:lpstr>
      <vt:lpstr>ACTIVATE RESEARCH – BRIEF SUMMARY  </vt:lpstr>
      <vt:lpstr>AGENDA</vt:lpstr>
      <vt:lpstr>1. introduction</vt:lpstr>
      <vt:lpstr>PowerPoint Presentation</vt:lpstr>
      <vt:lpstr>COMPLEX, SURPRISING, OR ILLOGICAL JUDGMENTS / BEHAVIOURS…1  </vt:lpstr>
      <vt:lpstr>2. Behaviour change models</vt:lpstr>
      <vt:lpstr>BEHAVIOUR CHANGE MODELS</vt:lpstr>
      <vt:lpstr>COM-B model </vt:lpstr>
      <vt:lpstr>MODEL IN ACTION – BASIC APPROACH </vt:lpstr>
      <vt:lpstr>MODEL IN ACTION – ADVANCED APPROACH </vt:lpstr>
      <vt:lpstr>SUMMARY</vt:lpstr>
      <vt:lpstr>3. Behavioural economics</vt:lpstr>
      <vt:lpstr>BEHAVIOURAL ECONOMICS</vt:lpstr>
      <vt:lpstr>IDENTIFYING cognitive biases – BASIC APPROACH  </vt:lpstr>
      <vt:lpstr>A PROBLEM</vt:lpstr>
      <vt:lpstr>ADVANCED APPROACH</vt:lpstr>
      <vt:lpstr>SUMMARY</vt:lpstr>
      <vt:lpstr>4. Personality psychology</vt:lpstr>
      <vt:lpstr>PERSONALITY PSYCHOLOGY</vt:lpstr>
      <vt:lpstr>OCEAN1 / BIG FIVE – SUMMARY  </vt:lpstr>
      <vt:lpstr>Personality traits in action – BASIC APPROACH</vt:lpstr>
      <vt:lpstr>Personality traits in action – ADVANCED APPROACH</vt:lpstr>
      <vt:lpstr>SUMMARY</vt:lpstr>
      <vt:lpstr>5. wrap-up and Q&amp;A</vt:lpstr>
      <vt:lpstr>CONCLUDING THOUGHTS</vt:lpstr>
      <vt:lpstr>FULL GUIDE AVAILABLE – WITH ADDITIONAL INSIGHTS AND APPROACHES </vt:lpstr>
      <vt:lpstr>FOR SOMETHING A LITTLE LIGHTER…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 - Quantitative Research Applications - September 2022 FINAL</dc:title>
  <dc:creator>Chris Harvey</dc:creator>
  <cp:lastModifiedBy>Chris Harvey</cp:lastModifiedBy>
  <cp:revision>716</cp:revision>
  <cp:lastPrinted>2022-09-14T10:47:31Z</cp:lastPrinted>
  <dcterms:created xsi:type="dcterms:W3CDTF">2020-11-09T16:05:50Z</dcterms:created>
  <dcterms:modified xsi:type="dcterms:W3CDTF">2022-10-12T09:59:55Z</dcterms:modified>
</cp:coreProperties>
</file>