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9F747-8DB2-4760-9D1A-A7E04EDC183C}" v="2" dt="2022-12-15T10:47:39.7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Wilmott" userId="f99943e4-b686-4be7-9e6c-7068c8b138cf" providerId="ADAL" clId="{F0F9F747-8DB2-4760-9D1A-A7E04EDC183C}"/>
    <pc:docChg chg="undo custSel addSld delSld modSld">
      <pc:chgData name="Rick Wilmott" userId="f99943e4-b686-4be7-9e6c-7068c8b138cf" providerId="ADAL" clId="{F0F9F747-8DB2-4760-9D1A-A7E04EDC183C}" dt="2022-12-15T10:48:16.553" v="1079" actId="20577"/>
      <pc:docMkLst>
        <pc:docMk/>
      </pc:docMkLst>
      <pc:sldChg chg="modSp mod">
        <pc:chgData name="Rick Wilmott" userId="f99943e4-b686-4be7-9e6c-7068c8b138cf" providerId="ADAL" clId="{F0F9F747-8DB2-4760-9D1A-A7E04EDC183C}" dt="2022-12-15T10:24:02.349" v="947" actId="20577"/>
        <pc:sldMkLst>
          <pc:docMk/>
          <pc:sldMk cId="0" sldId="258"/>
        </pc:sldMkLst>
        <pc:spChg chg="mod">
          <ac:chgData name="Rick Wilmott" userId="f99943e4-b686-4be7-9e6c-7068c8b138cf" providerId="ADAL" clId="{F0F9F747-8DB2-4760-9D1A-A7E04EDC183C}" dt="2022-12-15T10:24:02.349" v="947" actId="20577"/>
          <ac:spMkLst>
            <pc:docMk/>
            <pc:sldMk cId="0" sldId="258"/>
            <ac:spMk id="7" creationId="{00000000-0000-0000-0000-000000000000}"/>
          </ac:spMkLst>
        </pc:spChg>
        <pc:grpChg chg="mod">
          <ac:chgData name="Rick Wilmott" userId="f99943e4-b686-4be7-9e6c-7068c8b138cf" providerId="ADAL" clId="{F0F9F747-8DB2-4760-9D1A-A7E04EDC183C}" dt="2022-12-15T10:23:54.741" v="946" actId="1076"/>
          <ac:grpSpMkLst>
            <pc:docMk/>
            <pc:sldMk cId="0" sldId="258"/>
            <ac:grpSpMk id="8" creationId="{00000000-0000-0000-0000-000000000000}"/>
          </ac:grpSpMkLst>
        </pc:grpChg>
      </pc:sldChg>
      <pc:sldChg chg="modSp del mod">
        <pc:chgData name="Rick Wilmott" userId="f99943e4-b686-4be7-9e6c-7068c8b138cf" providerId="ADAL" clId="{F0F9F747-8DB2-4760-9D1A-A7E04EDC183C}" dt="2022-12-15T10:10:12.850" v="911" actId="2696"/>
        <pc:sldMkLst>
          <pc:docMk/>
          <pc:sldMk cId="0" sldId="259"/>
        </pc:sldMkLst>
        <pc:spChg chg="mod">
          <ac:chgData name="Rick Wilmott" userId="f99943e4-b686-4be7-9e6c-7068c8b138cf" providerId="ADAL" clId="{F0F9F747-8DB2-4760-9D1A-A7E04EDC183C}" dt="2022-12-13T17:55:39.962" v="897" actId="20577"/>
          <ac:spMkLst>
            <pc:docMk/>
            <pc:sldMk cId="0" sldId="259"/>
            <ac:spMk id="6" creationId="{00000000-0000-0000-0000-000000000000}"/>
          </ac:spMkLst>
        </pc:spChg>
      </pc:sldChg>
      <pc:sldChg chg="del">
        <pc:chgData name="Rick Wilmott" userId="f99943e4-b686-4be7-9e6c-7068c8b138cf" providerId="ADAL" clId="{F0F9F747-8DB2-4760-9D1A-A7E04EDC183C}" dt="2022-12-13T17:55:33.764" v="896" actId="2696"/>
        <pc:sldMkLst>
          <pc:docMk/>
          <pc:sldMk cId="0" sldId="260"/>
        </pc:sldMkLst>
      </pc:sldChg>
      <pc:sldChg chg="modSp mod">
        <pc:chgData name="Rick Wilmott" userId="f99943e4-b686-4be7-9e6c-7068c8b138cf" providerId="ADAL" clId="{F0F9F747-8DB2-4760-9D1A-A7E04EDC183C}" dt="2022-12-15T10:10:29.847" v="913" actId="20577"/>
        <pc:sldMkLst>
          <pc:docMk/>
          <pc:sldMk cId="0" sldId="261"/>
        </pc:sldMkLst>
        <pc:spChg chg="mod">
          <ac:chgData name="Rick Wilmott" userId="f99943e4-b686-4be7-9e6c-7068c8b138cf" providerId="ADAL" clId="{F0F9F747-8DB2-4760-9D1A-A7E04EDC183C}" dt="2022-12-15T10:10:29.847" v="913" actId="20577"/>
          <ac:spMkLst>
            <pc:docMk/>
            <pc:sldMk cId="0" sldId="261"/>
            <ac:spMk id="8" creationId="{00000000-0000-0000-0000-000000000000}"/>
          </ac:spMkLst>
        </pc:spChg>
        <pc:spChg chg="mod">
          <ac:chgData name="Rick Wilmott" userId="f99943e4-b686-4be7-9e6c-7068c8b138cf" providerId="ADAL" clId="{F0F9F747-8DB2-4760-9D1A-A7E04EDC183C}" dt="2022-12-13T17:55:12.419" v="895" actId="20577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Rick Wilmott" userId="f99943e4-b686-4be7-9e6c-7068c8b138cf" providerId="ADAL" clId="{F0F9F747-8DB2-4760-9D1A-A7E04EDC183C}" dt="2022-12-15T10:39:35.234" v="959" actId="20577"/>
        <pc:sldMkLst>
          <pc:docMk/>
          <pc:sldMk cId="3970676277" sldId="267"/>
        </pc:sldMkLst>
        <pc:spChg chg="mod">
          <ac:chgData name="Rick Wilmott" userId="f99943e4-b686-4be7-9e6c-7068c8b138cf" providerId="ADAL" clId="{F0F9F747-8DB2-4760-9D1A-A7E04EDC183C}" dt="2022-12-15T10:39:35.234" v="959" actId="20577"/>
          <ac:spMkLst>
            <pc:docMk/>
            <pc:sldMk cId="3970676277" sldId="267"/>
            <ac:spMk id="7" creationId="{00000000-0000-0000-0000-000000000000}"/>
          </ac:spMkLst>
        </pc:spChg>
        <pc:grpChg chg="mod">
          <ac:chgData name="Rick Wilmott" userId="f99943e4-b686-4be7-9e6c-7068c8b138cf" providerId="ADAL" clId="{F0F9F747-8DB2-4760-9D1A-A7E04EDC183C}" dt="2022-12-13T16:19:54.115" v="201" actId="1076"/>
          <ac:grpSpMkLst>
            <pc:docMk/>
            <pc:sldMk cId="3970676277" sldId="267"/>
            <ac:grpSpMk id="2" creationId="{00000000-0000-0000-0000-000000000000}"/>
          </ac:grpSpMkLst>
        </pc:grpChg>
      </pc:sldChg>
      <pc:sldChg chg="modSp add mod">
        <pc:chgData name="Rick Wilmott" userId="f99943e4-b686-4be7-9e6c-7068c8b138cf" providerId="ADAL" clId="{F0F9F747-8DB2-4760-9D1A-A7E04EDC183C}" dt="2022-12-15T10:42:25.921" v="979" actId="20577"/>
        <pc:sldMkLst>
          <pc:docMk/>
          <pc:sldMk cId="2521004799" sldId="268"/>
        </pc:sldMkLst>
        <pc:spChg chg="mod">
          <ac:chgData name="Rick Wilmott" userId="f99943e4-b686-4be7-9e6c-7068c8b138cf" providerId="ADAL" clId="{F0F9F747-8DB2-4760-9D1A-A7E04EDC183C}" dt="2022-12-13T17:35:20.108" v="491" actId="20577"/>
          <ac:spMkLst>
            <pc:docMk/>
            <pc:sldMk cId="2521004799" sldId="268"/>
            <ac:spMk id="5" creationId="{00000000-0000-0000-0000-000000000000}"/>
          </ac:spMkLst>
        </pc:spChg>
        <pc:spChg chg="mod">
          <ac:chgData name="Rick Wilmott" userId="f99943e4-b686-4be7-9e6c-7068c8b138cf" providerId="ADAL" clId="{F0F9F747-8DB2-4760-9D1A-A7E04EDC183C}" dt="2022-12-15T10:42:25.921" v="979" actId="20577"/>
          <ac:spMkLst>
            <pc:docMk/>
            <pc:sldMk cId="2521004799" sldId="268"/>
            <ac:spMk id="7" creationId="{00000000-0000-0000-0000-000000000000}"/>
          </ac:spMkLst>
        </pc:spChg>
        <pc:grpChg chg="mod">
          <ac:chgData name="Rick Wilmott" userId="f99943e4-b686-4be7-9e6c-7068c8b138cf" providerId="ADAL" clId="{F0F9F747-8DB2-4760-9D1A-A7E04EDC183C}" dt="2022-12-13T17:36:49.333" v="576" actId="1076"/>
          <ac:grpSpMkLst>
            <pc:docMk/>
            <pc:sldMk cId="2521004799" sldId="268"/>
            <ac:grpSpMk id="2" creationId="{00000000-0000-0000-0000-000000000000}"/>
          </ac:grpSpMkLst>
        </pc:grpChg>
      </pc:sldChg>
      <pc:sldChg chg="modSp add mod">
        <pc:chgData name="Rick Wilmott" userId="f99943e4-b686-4be7-9e6c-7068c8b138cf" providerId="ADAL" clId="{F0F9F747-8DB2-4760-9D1A-A7E04EDC183C}" dt="2022-12-15T10:48:16.553" v="1079" actId="20577"/>
        <pc:sldMkLst>
          <pc:docMk/>
          <pc:sldMk cId="3909622350" sldId="269"/>
        </pc:sldMkLst>
        <pc:spChg chg="mod">
          <ac:chgData name="Rick Wilmott" userId="f99943e4-b686-4be7-9e6c-7068c8b138cf" providerId="ADAL" clId="{F0F9F747-8DB2-4760-9D1A-A7E04EDC183C}" dt="2022-12-15T10:48:16.553" v="1079" actId="20577"/>
          <ac:spMkLst>
            <pc:docMk/>
            <pc:sldMk cId="3909622350" sldId="26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201" y="800099"/>
            <a:ext cx="9575798" cy="6057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0300" y="341283"/>
            <a:ext cx="567309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F3E44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CB017"/>
                </a:solidFill>
                <a:latin typeface="New Atten"/>
                <a:cs typeface="New Atten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F3E44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CB017"/>
                </a:solidFill>
                <a:latin typeface="New Atten"/>
                <a:cs typeface="New Atten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F3E44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CB017"/>
                </a:solidFill>
                <a:latin typeface="New Atten"/>
                <a:cs typeface="New Atten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6801" y="352336"/>
            <a:ext cx="7855198" cy="5513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F3E44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CB017"/>
                </a:solidFill>
                <a:latin typeface="New Atten"/>
                <a:cs typeface="New Atten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CB017"/>
                </a:solidFill>
                <a:latin typeface="New Atten"/>
                <a:cs typeface="New Atten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300" y="341283"/>
            <a:ext cx="68757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F3E44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374" y="1954804"/>
            <a:ext cx="10755251" cy="267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New Atten"/>
                <a:cs typeface="New Atte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8100" y="6228527"/>
            <a:ext cx="3152775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CB017"/>
                </a:solidFill>
                <a:latin typeface="New Atten"/>
                <a:cs typeface="New Atten"/>
              </a:defRPr>
            </a:lvl1pPr>
          </a:lstStyle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ick@cheekymunkey.co.uk" TargetMode="External"/><Relationship Id="rId2" Type="http://schemas.openxmlformats.org/officeDocument/2006/relationships/hyperlink" Target="http://www.cheekymunkey.co.u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oonline.com/article/3440069/uk-cybersecurity-statistics-you-need-to-know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F3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36801" y="0"/>
            <a:ext cx="7855584" cy="6858000"/>
            <a:chOff x="4336801" y="0"/>
            <a:chExt cx="7855584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4259" y="0"/>
              <a:ext cx="633774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6801" y="352336"/>
              <a:ext cx="7855198" cy="551332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2221" y="3073975"/>
            <a:ext cx="71278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>
                <a:solidFill>
                  <a:srgbClr val="FFFFFF"/>
                </a:solidFill>
              </a:rPr>
              <a:t>Cyber</a:t>
            </a:r>
            <a:r>
              <a:rPr sz="4200" spc="-229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Threats,</a:t>
            </a:r>
            <a:r>
              <a:rPr sz="4200" spc="-16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Cyber</a:t>
            </a:r>
            <a:r>
              <a:rPr sz="4200" spc="-130" dirty="0">
                <a:solidFill>
                  <a:srgbClr val="FFFFFF"/>
                </a:solidFill>
              </a:rPr>
              <a:t> </a:t>
            </a:r>
            <a:r>
              <a:rPr sz="4200" spc="-10" dirty="0">
                <a:solidFill>
                  <a:srgbClr val="FFFFFF"/>
                </a:solidFill>
              </a:rPr>
              <a:t>resilience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444500" y="6081786"/>
            <a:ext cx="538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CB017"/>
                </a:solidFill>
                <a:latin typeface="New Atten"/>
                <a:cs typeface="New Atten"/>
              </a:rPr>
              <a:t>It’s</a:t>
            </a:r>
            <a:r>
              <a:rPr sz="2400" b="1" spc="-4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2400" b="1" dirty="0">
                <a:solidFill>
                  <a:srgbClr val="FCB017"/>
                </a:solidFill>
                <a:latin typeface="New Atten"/>
                <a:cs typeface="New Atten"/>
              </a:rPr>
              <a:t>Like</a:t>
            </a:r>
            <a:r>
              <a:rPr sz="2400" b="1" spc="-3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2400" b="1" dirty="0">
                <a:solidFill>
                  <a:srgbClr val="FCB017"/>
                </a:solidFill>
                <a:latin typeface="New Atten"/>
                <a:cs typeface="New Atten"/>
              </a:rPr>
              <a:t>Having</a:t>
            </a:r>
            <a:r>
              <a:rPr sz="2400" b="1" spc="-12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2400" b="1" spc="-55" dirty="0">
                <a:solidFill>
                  <a:srgbClr val="FCB017"/>
                </a:solidFill>
                <a:latin typeface="New Atten"/>
                <a:cs typeface="New Atten"/>
              </a:rPr>
              <a:t>Your</a:t>
            </a:r>
            <a:r>
              <a:rPr sz="2400" b="1" spc="-8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2400" b="1" dirty="0">
                <a:solidFill>
                  <a:srgbClr val="FCB017"/>
                </a:solidFill>
                <a:latin typeface="New Atten"/>
                <a:cs typeface="New Atten"/>
              </a:rPr>
              <a:t>Own</a:t>
            </a:r>
            <a:r>
              <a:rPr sz="2400" b="1" spc="-3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2400" b="1" dirty="0">
                <a:solidFill>
                  <a:srgbClr val="FCB017"/>
                </a:solidFill>
                <a:latin typeface="New Atten"/>
                <a:cs typeface="New Atten"/>
              </a:rPr>
              <a:t>IT</a:t>
            </a:r>
            <a:r>
              <a:rPr sz="2400" b="1" spc="-10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2400" b="1" spc="-10" dirty="0">
                <a:solidFill>
                  <a:srgbClr val="FCB017"/>
                </a:solidFill>
                <a:latin typeface="New Atten"/>
                <a:cs typeface="New Atten"/>
              </a:rPr>
              <a:t>Department</a:t>
            </a:r>
            <a:endParaRPr sz="2400">
              <a:latin typeface="New Atten"/>
              <a:cs typeface="New Atte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457196"/>
            <a:ext cx="2618915" cy="939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099" y="800099"/>
            <a:ext cx="10772900" cy="6057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Security</a:t>
            </a:r>
            <a:r>
              <a:rPr spc="-125" dirty="0"/>
              <a:t> </a:t>
            </a:r>
            <a:r>
              <a:rPr dirty="0"/>
              <a:t>Package</a:t>
            </a:r>
            <a:r>
              <a:rPr spc="-70" dirty="0"/>
              <a:t> </a:t>
            </a:r>
            <a:r>
              <a:rPr spc="-10" dirty="0"/>
              <a:t>Options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860158" y="401872"/>
            <a:ext cx="334645" cy="331470"/>
            <a:chOff x="10860158" y="401872"/>
            <a:chExt cx="334645" cy="331470"/>
          </a:xfrm>
        </p:grpSpPr>
        <p:sp>
          <p:nvSpPr>
            <p:cNvPr id="6" name="object 6"/>
            <p:cNvSpPr/>
            <p:nvPr/>
          </p:nvSpPr>
          <p:spPr>
            <a:xfrm>
              <a:off x="10863041" y="401872"/>
              <a:ext cx="233045" cy="280670"/>
            </a:xfrm>
            <a:custGeom>
              <a:avLst/>
              <a:gdLst/>
              <a:ahLst/>
              <a:cxnLst/>
              <a:rect l="l" t="t" r="r" b="b"/>
              <a:pathLst>
                <a:path w="233045" h="280670">
                  <a:moveTo>
                    <a:pt x="141350" y="0"/>
                  </a:moveTo>
                  <a:lnTo>
                    <a:pt x="139534" y="0"/>
                  </a:lnTo>
                  <a:lnTo>
                    <a:pt x="137947" y="0"/>
                  </a:lnTo>
                  <a:lnTo>
                    <a:pt x="136347" y="558"/>
                  </a:lnTo>
                  <a:lnTo>
                    <a:pt x="132346" y="4178"/>
                  </a:lnTo>
                  <a:lnTo>
                    <a:pt x="132130" y="8382"/>
                  </a:lnTo>
                  <a:lnTo>
                    <a:pt x="141135" y="18364"/>
                  </a:lnTo>
                  <a:lnTo>
                    <a:pt x="94810" y="30015"/>
                  </a:lnTo>
                  <a:lnTo>
                    <a:pt x="56705" y="56570"/>
                  </a:lnTo>
                  <a:lnTo>
                    <a:pt x="30164" y="94686"/>
                  </a:lnTo>
                  <a:lnTo>
                    <a:pt x="18529" y="141020"/>
                  </a:lnTo>
                  <a:lnTo>
                    <a:pt x="0" y="159842"/>
                  </a:lnTo>
                  <a:lnTo>
                    <a:pt x="25" y="164045"/>
                  </a:lnTo>
                  <a:lnTo>
                    <a:pt x="3949" y="167906"/>
                  </a:lnTo>
                  <a:lnTo>
                    <a:pt x="5638" y="168541"/>
                  </a:lnTo>
                  <a:lnTo>
                    <a:pt x="9042" y="168541"/>
                  </a:lnTo>
                  <a:lnTo>
                    <a:pt x="10756" y="167881"/>
                  </a:lnTo>
                  <a:lnTo>
                    <a:pt x="18707" y="159804"/>
                  </a:lnTo>
                  <a:lnTo>
                    <a:pt x="31746" y="207062"/>
                  </a:lnTo>
                  <a:lnTo>
                    <a:pt x="60302" y="245343"/>
                  </a:lnTo>
                  <a:lnTo>
                    <a:pt x="100731" y="270991"/>
                  </a:lnTo>
                  <a:lnTo>
                    <a:pt x="149390" y="280352"/>
                  </a:lnTo>
                  <a:lnTo>
                    <a:pt x="172654" y="278285"/>
                  </a:lnTo>
                  <a:lnTo>
                    <a:pt x="194583" y="272326"/>
                  </a:lnTo>
                  <a:lnTo>
                    <a:pt x="214816" y="262832"/>
                  </a:lnTo>
                  <a:lnTo>
                    <a:pt x="232994" y="250164"/>
                  </a:lnTo>
                  <a:lnTo>
                    <a:pt x="210096" y="250164"/>
                  </a:lnTo>
                  <a:lnTo>
                    <a:pt x="196245" y="257323"/>
                  </a:lnTo>
                  <a:lnTo>
                    <a:pt x="181409" y="262623"/>
                  </a:lnTo>
                  <a:lnTo>
                    <a:pt x="165740" y="265912"/>
                  </a:lnTo>
                  <a:lnTo>
                    <a:pt x="149390" y="267042"/>
                  </a:lnTo>
                  <a:lnTo>
                    <a:pt x="105883" y="258718"/>
                  </a:lnTo>
                  <a:lnTo>
                    <a:pt x="69676" y="235899"/>
                  </a:lnTo>
                  <a:lnTo>
                    <a:pt x="43992" y="201816"/>
                  </a:lnTo>
                  <a:lnTo>
                    <a:pt x="32054" y="159702"/>
                  </a:lnTo>
                  <a:lnTo>
                    <a:pt x="40106" y="167881"/>
                  </a:lnTo>
                  <a:lnTo>
                    <a:pt x="41821" y="168541"/>
                  </a:lnTo>
                  <a:lnTo>
                    <a:pt x="45224" y="168541"/>
                  </a:lnTo>
                  <a:lnTo>
                    <a:pt x="46913" y="167906"/>
                  </a:lnTo>
                  <a:lnTo>
                    <a:pt x="50838" y="164045"/>
                  </a:lnTo>
                  <a:lnTo>
                    <a:pt x="50863" y="159842"/>
                  </a:lnTo>
                  <a:lnTo>
                    <a:pt x="31915" y="140589"/>
                  </a:lnTo>
                  <a:lnTo>
                    <a:pt x="37070" y="113697"/>
                  </a:lnTo>
                  <a:lnTo>
                    <a:pt x="47975" y="89342"/>
                  </a:lnTo>
                  <a:lnTo>
                    <a:pt x="63874" y="68281"/>
                  </a:lnTo>
                  <a:lnTo>
                    <a:pt x="84010" y="51269"/>
                  </a:lnTo>
                  <a:lnTo>
                    <a:pt x="84010" y="42570"/>
                  </a:lnTo>
                  <a:lnTo>
                    <a:pt x="88696" y="37896"/>
                  </a:lnTo>
                  <a:lnTo>
                    <a:pt x="110883" y="37896"/>
                  </a:lnTo>
                  <a:lnTo>
                    <a:pt x="117874" y="35710"/>
                  </a:lnTo>
                  <a:lnTo>
                    <a:pt x="125045" y="33959"/>
                  </a:lnTo>
                  <a:lnTo>
                    <a:pt x="132381" y="32656"/>
                  </a:lnTo>
                  <a:lnTo>
                    <a:pt x="139865" y="31813"/>
                  </a:lnTo>
                  <a:lnTo>
                    <a:pt x="133007" y="37807"/>
                  </a:lnTo>
                  <a:lnTo>
                    <a:pt x="153136" y="37896"/>
                  </a:lnTo>
                  <a:lnTo>
                    <a:pt x="159994" y="31889"/>
                  </a:lnTo>
                  <a:lnTo>
                    <a:pt x="167197" y="32764"/>
                  </a:lnTo>
                  <a:lnTo>
                    <a:pt x="174263" y="34064"/>
                  </a:lnTo>
                  <a:lnTo>
                    <a:pt x="181175" y="35779"/>
                  </a:lnTo>
                  <a:lnTo>
                    <a:pt x="187921" y="37896"/>
                  </a:lnTo>
                  <a:lnTo>
                    <a:pt x="218579" y="37896"/>
                  </a:lnTo>
                  <a:lnTo>
                    <a:pt x="204962" y="30487"/>
                  </a:lnTo>
                  <a:lnTo>
                    <a:pt x="190441" y="24701"/>
                  </a:lnTo>
                  <a:lnTo>
                    <a:pt x="175136" y="20658"/>
                  </a:lnTo>
                  <a:lnTo>
                    <a:pt x="159169" y="18478"/>
                  </a:lnTo>
                  <a:lnTo>
                    <a:pt x="143167" y="736"/>
                  </a:lnTo>
                  <a:lnTo>
                    <a:pt x="141350" y="0"/>
                  </a:lnTo>
                  <a:close/>
                </a:path>
              </a:pathLst>
            </a:custGeom>
            <a:solidFill>
              <a:srgbClr val="FED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0398" y="433106"/>
              <a:ext cx="250913" cy="2255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60151" y="467321"/>
              <a:ext cx="334645" cy="246379"/>
            </a:xfrm>
            <a:custGeom>
              <a:avLst/>
              <a:gdLst/>
              <a:ahLst/>
              <a:cxnLst/>
              <a:rect l="l" t="t" r="r" b="b"/>
              <a:pathLst>
                <a:path w="334645" h="246379">
                  <a:moveTo>
                    <a:pt x="291465" y="143497"/>
                  </a:moveTo>
                  <a:lnTo>
                    <a:pt x="288061" y="140106"/>
                  </a:lnTo>
                  <a:lnTo>
                    <a:pt x="279666" y="140106"/>
                  </a:lnTo>
                  <a:lnTo>
                    <a:pt x="276263" y="143497"/>
                  </a:lnTo>
                  <a:lnTo>
                    <a:pt x="276263" y="151892"/>
                  </a:lnTo>
                  <a:lnTo>
                    <a:pt x="279666" y="155295"/>
                  </a:lnTo>
                  <a:lnTo>
                    <a:pt x="288061" y="155295"/>
                  </a:lnTo>
                  <a:lnTo>
                    <a:pt x="291465" y="151892"/>
                  </a:lnTo>
                  <a:lnTo>
                    <a:pt x="291465" y="147701"/>
                  </a:lnTo>
                  <a:lnTo>
                    <a:pt x="291465" y="143497"/>
                  </a:lnTo>
                  <a:close/>
                </a:path>
                <a:path w="334645" h="246379">
                  <a:moveTo>
                    <a:pt x="306362" y="233692"/>
                  </a:moveTo>
                  <a:lnTo>
                    <a:pt x="303377" y="230720"/>
                  </a:lnTo>
                  <a:lnTo>
                    <a:pt x="2984" y="230720"/>
                  </a:lnTo>
                  <a:lnTo>
                    <a:pt x="0" y="233692"/>
                  </a:lnTo>
                  <a:lnTo>
                    <a:pt x="0" y="241046"/>
                  </a:lnTo>
                  <a:lnTo>
                    <a:pt x="2984" y="244030"/>
                  </a:lnTo>
                  <a:lnTo>
                    <a:pt x="299707" y="244030"/>
                  </a:lnTo>
                  <a:lnTo>
                    <a:pt x="303377" y="244030"/>
                  </a:lnTo>
                  <a:lnTo>
                    <a:pt x="306362" y="241046"/>
                  </a:lnTo>
                  <a:lnTo>
                    <a:pt x="306362" y="233692"/>
                  </a:lnTo>
                  <a:close/>
                </a:path>
                <a:path w="334645" h="246379">
                  <a:moveTo>
                    <a:pt x="325513" y="109486"/>
                  </a:moveTo>
                  <a:lnTo>
                    <a:pt x="322529" y="106514"/>
                  </a:lnTo>
                  <a:lnTo>
                    <a:pt x="86360" y="106514"/>
                  </a:lnTo>
                  <a:lnTo>
                    <a:pt x="83375" y="109486"/>
                  </a:lnTo>
                  <a:lnTo>
                    <a:pt x="83375" y="116840"/>
                  </a:lnTo>
                  <a:lnTo>
                    <a:pt x="86360" y="119824"/>
                  </a:lnTo>
                  <a:lnTo>
                    <a:pt x="318858" y="119824"/>
                  </a:lnTo>
                  <a:lnTo>
                    <a:pt x="322529" y="119824"/>
                  </a:lnTo>
                  <a:lnTo>
                    <a:pt x="325513" y="116840"/>
                  </a:lnTo>
                  <a:lnTo>
                    <a:pt x="325513" y="109486"/>
                  </a:lnTo>
                  <a:close/>
                </a:path>
                <a:path w="334645" h="246379">
                  <a:moveTo>
                    <a:pt x="325513" y="72199"/>
                  </a:moveTo>
                  <a:lnTo>
                    <a:pt x="322529" y="69227"/>
                  </a:lnTo>
                  <a:lnTo>
                    <a:pt x="86360" y="69227"/>
                  </a:lnTo>
                  <a:lnTo>
                    <a:pt x="83375" y="72199"/>
                  </a:lnTo>
                  <a:lnTo>
                    <a:pt x="83375" y="79552"/>
                  </a:lnTo>
                  <a:lnTo>
                    <a:pt x="86360" y="82537"/>
                  </a:lnTo>
                  <a:lnTo>
                    <a:pt x="318858" y="82537"/>
                  </a:lnTo>
                  <a:lnTo>
                    <a:pt x="322529" y="82537"/>
                  </a:lnTo>
                  <a:lnTo>
                    <a:pt x="325513" y="79552"/>
                  </a:lnTo>
                  <a:lnTo>
                    <a:pt x="325513" y="72199"/>
                  </a:lnTo>
                  <a:close/>
                </a:path>
                <a:path w="334645" h="246379">
                  <a:moveTo>
                    <a:pt x="325513" y="37592"/>
                  </a:moveTo>
                  <a:lnTo>
                    <a:pt x="322529" y="34620"/>
                  </a:lnTo>
                  <a:lnTo>
                    <a:pt x="86360" y="34620"/>
                  </a:lnTo>
                  <a:lnTo>
                    <a:pt x="83375" y="37592"/>
                  </a:lnTo>
                  <a:lnTo>
                    <a:pt x="83375" y="44945"/>
                  </a:lnTo>
                  <a:lnTo>
                    <a:pt x="86360" y="47929"/>
                  </a:lnTo>
                  <a:lnTo>
                    <a:pt x="318858" y="47929"/>
                  </a:lnTo>
                  <a:lnTo>
                    <a:pt x="322529" y="47929"/>
                  </a:lnTo>
                  <a:lnTo>
                    <a:pt x="325513" y="44945"/>
                  </a:lnTo>
                  <a:lnTo>
                    <a:pt x="325513" y="37592"/>
                  </a:lnTo>
                  <a:close/>
                </a:path>
                <a:path w="334645" h="246379">
                  <a:moveTo>
                    <a:pt x="325513" y="2971"/>
                  </a:moveTo>
                  <a:lnTo>
                    <a:pt x="322529" y="0"/>
                  </a:lnTo>
                  <a:lnTo>
                    <a:pt x="86360" y="0"/>
                  </a:lnTo>
                  <a:lnTo>
                    <a:pt x="83375" y="2971"/>
                  </a:lnTo>
                  <a:lnTo>
                    <a:pt x="83375" y="10325"/>
                  </a:lnTo>
                  <a:lnTo>
                    <a:pt x="86360" y="13309"/>
                  </a:lnTo>
                  <a:lnTo>
                    <a:pt x="318858" y="13309"/>
                  </a:lnTo>
                  <a:lnTo>
                    <a:pt x="322529" y="13309"/>
                  </a:lnTo>
                  <a:lnTo>
                    <a:pt x="325513" y="10325"/>
                  </a:lnTo>
                  <a:lnTo>
                    <a:pt x="325513" y="2971"/>
                  </a:lnTo>
                  <a:close/>
                </a:path>
                <a:path w="334645" h="246379">
                  <a:moveTo>
                    <a:pt x="334060" y="234022"/>
                  </a:moveTo>
                  <a:lnTo>
                    <a:pt x="330657" y="230632"/>
                  </a:lnTo>
                  <a:lnTo>
                    <a:pt x="322262" y="230632"/>
                  </a:lnTo>
                  <a:lnTo>
                    <a:pt x="318858" y="234022"/>
                  </a:lnTo>
                  <a:lnTo>
                    <a:pt x="318858" y="242417"/>
                  </a:lnTo>
                  <a:lnTo>
                    <a:pt x="322262" y="245821"/>
                  </a:lnTo>
                  <a:lnTo>
                    <a:pt x="330657" y="245821"/>
                  </a:lnTo>
                  <a:lnTo>
                    <a:pt x="334060" y="242417"/>
                  </a:lnTo>
                  <a:lnTo>
                    <a:pt x="334060" y="238226"/>
                  </a:lnTo>
                  <a:lnTo>
                    <a:pt x="334060" y="234022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5637" y="606535"/>
              <a:ext cx="146050" cy="13335"/>
            </a:xfrm>
            <a:custGeom>
              <a:avLst/>
              <a:gdLst/>
              <a:ahLst/>
              <a:cxnLst/>
              <a:rect l="l" t="t" r="r" b="b"/>
              <a:pathLst>
                <a:path w="146050" h="13334">
                  <a:moveTo>
                    <a:pt x="142913" y="0"/>
                  </a:moveTo>
                  <a:lnTo>
                    <a:pt x="139242" y="0"/>
                  </a:lnTo>
                  <a:lnTo>
                    <a:pt x="2971" y="0"/>
                  </a:lnTo>
                  <a:lnTo>
                    <a:pt x="0" y="2984"/>
                  </a:lnTo>
                  <a:lnTo>
                    <a:pt x="0" y="10337"/>
                  </a:lnTo>
                  <a:lnTo>
                    <a:pt x="2971" y="13309"/>
                  </a:lnTo>
                  <a:lnTo>
                    <a:pt x="142913" y="13309"/>
                  </a:lnTo>
                  <a:lnTo>
                    <a:pt x="145897" y="10337"/>
                  </a:lnTo>
                  <a:lnTo>
                    <a:pt x="145897" y="2984"/>
                  </a:lnTo>
                  <a:lnTo>
                    <a:pt x="142913" y="0"/>
                  </a:lnTo>
                  <a:close/>
                </a:path>
              </a:pathLst>
            </a:custGeom>
            <a:solidFill>
              <a:srgbClr val="FED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60823" y="648751"/>
              <a:ext cx="15875" cy="57150"/>
            </a:xfrm>
            <a:custGeom>
              <a:avLst/>
              <a:gdLst/>
              <a:ahLst/>
              <a:cxnLst/>
              <a:rect l="l" t="t" r="r" b="b"/>
              <a:pathLst>
                <a:path w="15875" h="57150">
                  <a:moveTo>
                    <a:pt x="12242" y="0"/>
                  </a:moveTo>
                  <a:lnTo>
                    <a:pt x="3530" y="0"/>
                  </a:lnTo>
                  <a:lnTo>
                    <a:pt x="0" y="3530"/>
                  </a:lnTo>
                  <a:lnTo>
                    <a:pt x="0" y="53543"/>
                  </a:lnTo>
                  <a:lnTo>
                    <a:pt x="3530" y="57073"/>
                  </a:lnTo>
                  <a:lnTo>
                    <a:pt x="7886" y="57073"/>
                  </a:lnTo>
                  <a:lnTo>
                    <a:pt x="12242" y="57073"/>
                  </a:lnTo>
                  <a:lnTo>
                    <a:pt x="15773" y="53543"/>
                  </a:lnTo>
                  <a:lnTo>
                    <a:pt x="15773" y="3530"/>
                  </a:lnTo>
                  <a:lnTo>
                    <a:pt x="12242" y="0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49696" y="6866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11" y="0"/>
                  </a:moveTo>
                  <a:lnTo>
                    <a:pt x="11610" y="1493"/>
                  </a:lnTo>
                  <a:lnTo>
                    <a:pt x="5567" y="5567"/>
                  </a:lnTo>
                  <a:lnTo>
                    <a:pt x="1493" y="11610"/>
                  </a:lnTo>
                  <a:lnTo>
                    <a:pt x="0" y="19011"/>
                  </a:lnTo>
                  <a:lnTo>
                    <a:pt x="1493" y="26413"/>
                  </a:lnTo>
                  <a:lnTo>
                    <a:pt x="5567" y="32456"/>
                  </a:lnTo>
                  <a:lnTo>
                    <a:pt x="11610" y="36530"/>
                  </a:lnTo>
                  <a:lnTo>
                    <a:pt x="19011" y="38023"/>
                  </a:lnTo>
                  <a:lnTo>
                    <a:pt x="26413" y="36530"/>
                  </a:lnTo>
                  <a:lnTo>
                    <a:pt x="32456" y="32456"/>
                  </a:lnTo>
                  <a:lnTo>
                    <a:pt x="36530" y="26413"/>
                  </a:lnTo>
                  <a:lnTo>
                    <a:pt x="38023" y="19011"/>
                  </a:lnTo>
                  <a:lnTo>
                    <a:pt x="36530" y="11610"/>
                  </a:lnTo>
                  <a:lnTo>
                    <a:pt x="32456" y="5567"/>
                  </a:lnTo>
                  <a:lnTo>
                    <a:pt x="26413" y="1493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FEF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41811" y="678784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98" y="0"/>
                  </a:moveTo>
                  <a:lnTo>
                    <a:pt x="16437" y="2116"/>
                  </a:lnTo>
                  <a:lnTo>
                    <a:pt x="7886" y="7886"/>
                  </a:lnTo>
                  <a:lnTo>
                    <a:pt x="2116" y="16437"/>
                  </a:lnTo>
                  <a:lnTo>
                    <a:pt x="0" y="26898"/>
                  </a:lnTo>
                  <a:lnTo>
                    <a:pt x="2116" y="37359"/>
                  </a:lnTo>
                  <a:lnTo>
                    <a:pt x="7886" y="45910"/>
                  </a:lnTo>
                  <a:lnTo>
                    <a:pt x="16437" y="51680"/>
                  </a:lnTo>
                  <a:lnTo>
                    <a:pt x="26898" y="53797"/>
                  </a:lnTo>
                  <a:lnTo>
                    <a:pt x="37359" y="51680"/>
                  </a:lnTo>
                  <a:lnTo>
                    <a:pt x="45910" y="45910"/>
                  </a:lnTo>
                  <a:lnTo>
                    <a:pt x="51231" y="38023"/>
                  </a:lnTo>
                  <a:lnTo>
                    <a:pt x="20764" y="38023"/>
                  </a:lnTo>
                  <a:lnTo>
                    <a:pt x="15773" y="33032"/>
                  </a:lnTo>
                  <a:lnTo>
                    <a:pt x="15773" y="20764"/>
                  </a:lnTo>
                  <a:lnTo>
                    <a:pt x="20764" y="15773"/>
                  </a:lnTo>
                  <a:lnTo>
                    <a:pt x="51231" y="15773"/>
                  </a:lnTo>
                  <a:lnTo>
                    <a:pt x="45910" y="7886"/>
                  </a:lnTo>
                  <a:lnTo>
                    <a:pt x="37359" y="2116"/>
                  </a:lnTo>
                  <a:lnTo>
                    <a:pt x="26898" y="0"/>
                  </a:lnTo>
                  <a:close/>
                </a:path>
                <a:path w="53975" h="53975">
                  <a:moveTo>
                    <a:pt x="51231" y="15773"/>
                  </a:moveTo>
                  <a:lnTo>
                    <a:pt x="33032" y="15773"/>
                  </a:lnTo>
                  <a:lnTo>
                    <a:pt x="38023" y="20764"/>
                  </a:lnTo>
                  <a:lnTo>
                    <a:pt x="38023" y="33032"/>
                  </a:lnTo>
                  <a:lnTo>
                    <a:pt x="33032" y="38023"/>
                  </a:lnTo>
                  <a:lnTo>
                    <a:pt x="51231" y="38023"/>
                  </a:lnTo>
                  <a:lnTo>
                    <a:pt x="51680" y="37359"/>
                  </a:lnTo>
                  <a:lnTo>
                    <a:pt x="53797" y="26898"/>
                  </a:lnTo>
                  <a:lnTo>
                    <a:pt x="51680" y="16437"/>
                  </a:lnTo>
                  <a:lnTo>
                    <a:pt x="51231" y="15773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63059" y="591474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70904" y="0"/>
                  </a:moveTo>
                  <a:lnTo>
                    <a:pt x="43301" y="5570"/>
                  </a:lnTo>
                  <a:lnTo>
                    <a:pt x="20764" y="20762"/>
                  </a:lnTo>
                  <a:lnTo>
                    <a:pt x="5570" y="43296"/>
                  </a:lnTo>
                  <a:lnTo>
                    <a:pt x="0" y="70891"/>
                  </a:lnTo>
                  <a:lnTo>
                    <a:pt x="5570" y="98486"/>
                  </a:lnTo>
                  <a:lnTo>
                    <a:pt x="20764" y="121019"/>
                  </a:lnTo>
                  <a:lnTo>
                    <a:pt x="43301" y="136212"/>
                  </a:lnTo>
                  <a:lnTo>
                    <a:pt x="70904" y="141782"/>
                  </a:lnTo>
                  <a:lnTo>
                    <a:pt x="98499" y="136212"/>
                  </a:lnTo>
                  <a:lnTo>
                    <a:pt x="121032" y="121019"/>
                  </a:lnTo>
                  <a:lnTo>
                    <a:pt x="136224" y="98486"/>
                  </a:lnTo>
                  <a:lnTo>
                    <a:pt x="141795" y="70891"/>
                  </a:lnTo>
                  <a:lnTo>
                    <a:pt x="136224" y="43296"/>
                  </a:lnTo>
                  <a:lnTo>
                    <a:pt x="121032" y="20762"/>
                  </a:lnTo>
                  <a:lnTo>
                    <a:pt x="98499" y="5570"/>
                  </a:lnTo>
                  <a:lnTo>
                    <a:pt x="7090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04639" y="622477"/>
              <a:ext cx="60960" cy="81280"/>
            </a:xfrm>
            <a:custGeom>
              <a:avLst/>
              <a:gdLst/>
              <a:ahLst/>
              <a:cxnLst/>
              <a:rect l="l" t="t" r="r" b="b"/>
              <a:pathLst>
                <a:path w="60959" h="81279">
                  <a:moveTo>
                    <a:pt x="53568" y="23228"/>
                  </a:moveTo>
                  <a:lnTo>
                    <a:pt x="51739" y="14198"/>
                  </a:lnTo>
                  <a:lnTo>
                    <a:pt x="46761" y="6807"/>
                  </a:lnTo>
                  <a:lnTo>
                    <a:pt x="39370" y="1828"/>
                  </a:lnTo>
                  <a:lnTo>
                    <a:pt x="30340" y="0"/>
                  </a:lnTo>
                  <a:lnTo>
                    <a:pt x="21297" y="1828"/>
                  </a:lnTo>
                  <a:lnTo>
                    <a:pt x="13919" y="6807"/>
                  </a:lnTo>
                  <a:lnTo>
                    <a:pt x="8940" y="14198"/>
                  </a:lnTo>
                  <a:lnTo>
                    <a:pt x="7124" y="23228"/>
                  </a:lnTo>
                  <a:lnTo>
                    <a:pt x="8940" y="32270"/>
                  </a:lnTo>
                  <a:lnTo>
                    <a:pt x="13919" y="39662"/>
                  </a:lnTo>
                  <a:lnTo>
                    <a:pt x="21297" y="44640"/>
                  </a:lnTo>
                  <a:lnTo>
                    <a:pt x="30340" y="46456"/>
                  </a:lnTo>
                  <a:lnTo>
                    <a:pt x="39370" y="44640"/>
                  </a:lnTo>
                  <a:lnTo>
                    <a:pt x="46761" y="39662"/>
                  </a:lnTo>
                  <a:lnTo>
                    <a:pt x="51739" y="32270"/>
                  </a:lnTo>
                  <a:lnTo>
                    <a:pt x="53568" y="23228"/>
                  </a:lnTo>
                  <a:close/>
                </a:path>
                <a:path w="60959" h="81279">
                  <a:moveTo>
                    <a:pt x="60401" y="66636"/>
                  </a:moveTo>
                  <a:lnTo>
                    <a:pt x="54330" y="60794"/>
                  </a:lnTo>
                  <a:lnTo>
                    <a:pt x="47129" y="56337"/>
                  </a:lnTo>
                  <a:lnTo>
                    <a:pt x="39014" y="53505"/>
                  </a:lnTo>
                  <a:lnTo>
                    <a:pt x="30200" y="52514"/>
                  </a:lnTo>
                  <a:lnTo>
                    <a:pt x="21374" y="53505"/>
                  </a:lnTo>
                  <a:lnTo>
                    <a:pt x="13258" y="56337"/>
                  </a:lnTo>
                  <a:lnTo>
                    <a:pt x="6057" y="60794"/>
                  </a:lnTo>
                  <a:lnTo>
                    <a:pt x="0" y="66636"/>
                  </a:lnTo>
                  <a:lnTo>
                    <a:pt x="6057" y="72478"/>
                  </a:lnTo>
                  <a:lnTo>
                    <a:pt x="13258" y="76923"/>
                  </a:lnTo>
                  <a:lnTo>
                    <a:pt x="21374" y="79756"/>
                  </a:lnTo>
                  <a:lnTo>
                    <a:pt x="30200" y="80746"/>
                  </a:lnTo>
                  <a:lnTo>
                    <a:pt x="39014" y="79756"/>
                  </a:lnTo>
                  <a:lnTo>
                    <a:pt x="47129" y="76923"/>
                  </a:lnTo>
                  <a:lnTo>
                    <a:pt x="54330" y="72478"/>
                  </a:lnTo>
                  <a:lnTo>
                    <a:pt x="60401" y="66636"/>
                  </a:lnTo>
                  <a:close/>
                </a:path>
              </a:pathLst>
            </a:custGeom>
            <a:solidFill>
              <a:srgbClr val="FEF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313846" y="386994"/>
            <a:ext cx="331470" cy="327660"/>
            <a:chOff x="10313846" y="386994"/>
            <a:chExt cx="331470" cy="3276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2075" y="386994"/>
              <a:ext cx="250913" cy="2873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338460" y="661187"/>
              <a:ext cx="306705" cy="51435"/>
            </a:xfrm>
            <a:custGeom>
              <a:avLst/>
              <a:gdLst/>
              <a:ahLst/>
              <a:cxnLst/>
              <a:rect l="l" t="t" r="r" b="b"/>
              <a:pathLst>
                <a:path w="306704" h="51434">
                  <a:moveTo>
                    <a:pt x="306362" y="41084"/>
                  </a:moveTo>
                  <a:lnTo>
                    <a:pt x="303390" y="38112"/>
                  </a:lnTo>
                  <a:lnTo>
                    <a:pt x="220116" y="38112"/>
                  </a:lnTo>
                  <a:lnTo>
                    <a:pt x="198780" y="1092"/>
                  </a:lnTo>
                  <a:lnTo>
                    <a:pt x="194716" y="12"/>
                  </a:lnTo>
                  <a:lnTo>
                    <a:pt x="188341" y="3670"/>
                  </a:lnTo>
                  <a:lnTo>
                    <a:pt x="187248" y="7747"/>
                  </a:lnTo>
                  <a:lnTo>
                    <a:pt x="204749" y="38112"/>
                  </a:lnTo>
                  <a:lnTo>
                    <a:pt x="153111" y="38112"/>
                  </a:lnTo>
                  <a:lnTo>
                    <a:pt x="170624" y="7747"/>
                  </a:lnTo>
                  <a:lnTo>
                    <a:pt x="169532" y="3670"/>
                  </a:lnTo>
                  <a:lnTo>
                    <a:pt x="163156" y="0"/>
                  </a:lnTo>
                  <a:lnTo>
                    <a:pt x="159092" y="1092"/>
                  </a:lnTo>
                  <a:lnTo>
                    <a:pt x="137744" y="38112"/>
                  </a:lnTo>
                  <a:lnTo>
                    <a:pt x="2984" y="38112"/>
                  </a:lnTo>
                  <a:lnTo>
                    <a:pt x="0" y="41084"/>
                  </a:lnTo>
                  <a:lnTo>
                    <a:pt x="0" y="48437"/>
                  </a:lnTo>
                  <a:lnTo>
                    <a:pt x="2984" y="51422"/>
                  </a:lnTo>
                  <a:lnTo>
                    <a:pt x="140462" y="51422"/>
                  </a:lnTo>
                  <a:lnTo>
                    <a:pt x="141592" y="51422"/>
                  </a:lnTo>
                  <a:lnTo>
                    <a:pt x="303390" y="51422"/>
                  </a:lnTo>
                  <a:lnTo>
                    <a:pt x="306362" y="48437"/>
                  </a:lnTo>
                  <a:lnTo>
                    <a:pt x="306362" y="41084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13847" y="519173"/>
              <a:ext cx="191010" cy="1192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313846" y="69918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1798" y="0"/>
                  </a:moveTo>
                  <a:lnTo>
                    <a:pt x="3403" y="0"/>
                  </a:lnTo>
                  <a:lnTo>
                    <a:pt x="0" y="3403"/>
                  </a:lnTo>
                  <a:lnTo>
                    <a:pt x="0" y="11798"/>
                  </a:lnTo>
                  <a:lnTo>
                    <a:pt x="3403" y="15201"/>
                  </a:lnTo>
                  <a:lnTo>
                    <a:pt x="11798" y="15201"/>
                  </a:lnTo>
                  <a:lnTo>
                    <a:pt x="15201" y="11798"/>
                  </a:lnTo>
                  <a:lnTo>
                    <a:pt x="15201" y="7607"/>
                  </a:lnTo>
                  <a:lnTo>
                    <a:pt x="15201" y="340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407936" y="405645"/>
            <a:ext cx="334645" cy="329565"/>
            <a:chOff x="11407936" y="405645"/>
            <a:chExt cx="334645" cy="32956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88176" y="434444"/>
              <a:ext cx="250913" cy="2255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407927" y="699287"/>
              <a:ext cx="334645" cy="15240"/>
            </a:xfrm>
            <a:custGeom>
              <a:avLst/>
              <a:gdLst/>
              <a:ahLst/>
              <a:cxnLst/>
              <a:rect l="l" t="t" r="r" b="b"/>
              <a:pathLst>
                <a:path w="334645" h="15240">
                  <a:moveTo>
                    <a:pt x="306362" y="3060"/>
                  </a:moveTo>
                  <a:lnTo>
                    <a:pt x="303377" y="88"/>
                  </a:lnTo>
                  <a:lnTo>
                    <a:pt x="2984" y="88"/>
                  </a:lnTo>
                  <a:lnTo>
                    <a:pt x="0" y="3060"/>
                  </a:lnTo>
                  <a:lnTo>
                    <a:pt x="0" y="10414"/>
                  </a:lnTo>
                  <a:lnTo>
                    <a:pt x="2984" y="13398"/>
                  </a:lnTo>
                  <a:lnTo>
                    <a:pt x="299707" y="13398"/>
                  </a:lnTo>
                  <a:lnTo>
                    <a:pt x="303377" y="13398"/>
                  </a:lnTo>
                  <a:lnTo>
                    <a:pt x="306362" y="10414"/>
                  </a:lnTo>
                  <a:lnTo>
                    <a:pt x="306362" y="3060"/>
                  </a:lnTo>
                  <a:close/>
                </a:path>
                <a:path w="334645" h="15240">
                  <a:moveTo>
                    <a:pt x="334060" y="3390"/>
                  </a:moveTo>
                  <a:lnTo>
                    <a:pt x="330657" y="0"/>
                  </a:lnTo>
                  <a:lnTo>
                    <a:pt x="322262" y="0"/>
                  </a:lnTo>
                  <a:lnTo>
                    <a:pt x="318858" y="3390"/>
                  </a:lnTo>
                  <a:lnTo>
                    <a:pt x="318858" y="11785"/>
                  </a:lnTo>
                  <a:lnTo>
                    <a:pt x="322262" y="15189"/>
                  </a:lnTo>
                  <a:lnTo>
                    <a:pt x="330657" y="15189"/>
                  </a:lnTo>
                  <a:lnTo>
                    <a:pt x="334060" y="11785"/>
                  </a:lnTo>
                  <a:lnTo>
                    <a:pt x="334060" y="7594"/>
                  </a:lnTo>
                  <a:lnTo>
                    <a:pt x="334060" y="3390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0838" y="405645"/>
              <a:ext cx="328244" cy="32894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764915" y="395361"/>
            <a:ext cx="331470" cy="340360"/>
            <a:chOff x="9764915" y="395361"/>
            <a:chExt cx="331470" cy="340360"/>
          </a:xfrm>
        </p:grpSpPr>
        <p:sp>
          <p:nvSpPr>
            <p:cNvPr id="25" name="object 25"/>
            <p:cNvSpPr/>
            <p:nvPr/>
          </p:nvSpPr>
          <p:spPr>
            <a:xfrm>
              <a:off x="9771622" y="395361"/>
              <a:ext cx="283845" cy="278130"/>
            </a:xfrm>
            <a:custGeom>
              <a:avLst/>
              <a:gdLst/>
              <a:ahLst/>
              <a:cxnLst/>
              <a:rect l="l" t="t" r="r" b="b"/>
              <a:pathLst>
                <a:path w="283845" h="278130">
                  <a:moveTo>
                    <a:pt x="7365" y="138112"/>
                  </a:moveTo>
                  <a:lnTo>
                    <a:pt x="3769" y="138125"/>
                  </a:lnTo>
                  <a:lnTo>
                    <a:pt x="914" y="140550"/>
                  </a:lnTo>
                  <a:lnTo>
                    <a:pt x="0" y="147548"/>
                  </a:lnTo>
                  <a:lnTo>
                    <a:pt x="2565" y="150888"/>
                  </a:lnTo>
                  <a:lnTo>
                    <a:pt x="9842" y="151841"/>
                  </a:lnTo>
                  <a:lnTo>
                    <a:pt x="13525" y="152107"/>
                  </a:lnTo>
                  <a:lnTo>
                    <a:pt x="17221" y="152285"/>
                  </a:lnTo>
                  <a:lnTo>
                    <a:pt x="29531" y="201361"/>
                  </a:lnTo>
                  <a:lnTo>
                    <a:pt x="58304" y="241238"/>
                  </a:lnTo>
                  <a:lnTo>
                    <a:pt x="99647" y="268019"/>
                  </a:lnTo>
                  <a:lnTo>
                    <a:pt x="149669" y="277812"/>
                  </a:lnTo>
                  <a:lnTo>
                    <a:pt x="199244" y="268201"/>
                  </a:lnTo>
                  <a:lnTo>
                    <a:pt x="205277" y="264337"/>
                  </a:lnTo>
                  <a:lnTo>
                    <a:pt x="155981" y="264337"/>
                  </a:lnTo>
                  <a:lnTo>
                    <a:pt x="142633" y="264274"/>
                  </a:lnTo>
                  <a:lnTo>
                    <a:pt x="100672" y="253949"/>
                  </a:lnTo>
                  <a:lnTo>
                    <a:pt x="66046" y="230184"/>
                  </a:lnTo>
                  <a:lnTo>
                    <a:pt x="41735" y="195965"/>
                  </a:lnTo>
                  <a:lnTo>
                    <a:pt x="30721" y="154279"/>
                  </a:lnTo>
                  <a:lnTo>
                    <a:pt x="78555" y="154279"/>
                  </a:lnTo>
                  <a:lnTo>
                    <a:pt x="62636" y="146596"/>
                  </a:lnTo>
                  <a:lnTo>
                    <a:pt x="81499" y="138963"/>
                  </a:lnTo>
                  <a:lnTo>
                    <a:pt x="17183" y="138963"/>
                  </a:lnTo>
                  <a:lnTo>
                    <a:pt x="14071" y="138811"/>
                  </a:lnTo>
                  <a:lnTo>
                    <a:pt x="10985" y="138557"/>
                  </a:lnTo>
                  <a:lnTo>
                    <a:pt x="7645" y="138125"/>
                  </a:lnTo>
                  <a:lnTo>
                    <a:pt x="7365" y="138112"/>
                  </a:lnTo>
                  <a:close/>
                </a:path>
                <a:path w="283845" h="278130">
                  <a:moveTo>
                    <a:pt x="164001" y="62001"/>
                  </a:moveTo>
                  <a:lnTo>
                    <a:pt x="149250" y="62001"/>
                  </a:lnTo>
                  <a:lnTo>
                    <a:pt x="166931" y="97701"/>
                  </a:lnTo>
                  <a:lnTo>
                    <a:pt x="194062" y="126323"/>
                  </a:lnTo>
                  <a:lnTo>
                    <a:pt x="228631" y="145854"/>
                  </a:lnTo>
                  <a:lnTo>
                    <a:pt x="268570" y="154266"/>
                  </a:lnTo>
                  <a:lnTo>
                    <a:pt x="257538" y="196131"/>
                  </a:lnTo>
                  <a:lnTo>
                    <a:pt x="233056" y="230439"/>
                  </a:lnTo>
                  <a:lnTo>
                    <a:pt x="198198" y="254183"/>
                  </a:lnTo>
                  <a:lnTo>
                    <a:pt x="155981" y="264337"/>
                  </a:lnTo>
                  <a:lnTo>
                    <a:pt x="205277" y="264337"/>
                  </a:lnTo>
                  <a:lnTo>
                    <a:pt x="240336" y="241888"/>
                  </a:lnTo>
                  <a:lnTo>
                    <a:pt x="269171" y="202658"/>
                  </a:lnTo>
                  <a:lnTo>
                    <a:pt x="281978" y="154292"/>
                  </a:lnTo>
                  <a:lnTo>
                    <a:pt x="282498" y="154266"/>
                  </a:lnTo>
                  <a:lnTo>
                    <a:pt x="283201" y="154266"/>
                  </a:lnTo>
                  <a:lnTo>
                    <a:pt x="283540" y="154241"/>
                  </a:lnTo>
                  <a:lnTo>
                    <a:pt x="282766" y="140970"/>
                  </a:lnTo>
                  <a:lnTo>
                    <a:pt x="282217" y="140957"/>
                  </a:lnTo>
                  <a:lnTo>
                    <a:pt x="268909" y="140957"/>
                  </a:lnTo>
                  <a:lnTo>
                    <a:pt x="252715" y="138934"/>
                  </a:lnTo>
                  <a:lnTo>
                    <a:pt x="237266" y="134813"/>
                  </a:lnTo>
                  <a:lnTo>
                    <a:pt x="222709" y="128745"/>
                  </a:lnTo>
                  <a:lnTo>
                    <a:pt x="209194" y="120878"/>
                  </a:lnTo>
                  <a:lnTo>
                    <a:pt x="209511" y="120294"/>
                  </a:lnTo>
                  <a:lnTo>
                    <a:pt x="209753" y="119659"/>
                  </a:lnTo>
                  <a:lnTo>
                    <a:pt x="209880" y="118973"/>
                  </a:lnTo>
                  <a:lnTo>
                    <a:pt x="211642" y="112077"/>
                  </a:lnTo>
                  <a:lnTo>
                    <a:pt x="197726" y="112077"/>
                  </a:lnTo>
                  <a:lnTo>
                    <a:pt x="181177" y="94580"/>
                  </a:lnTo>
                  <a:lnTo>
                    <a:pt x="168405" y="74031"/>
                  </a:lnTo>
                  <a:lnTo>
                    <a:pt x="164001" y="62001"/>
                  </a:lnTo>
                  <a:close/>
                </a:path>
                <a:path w="283845" h="278130">
                  <a:moveTo>
                    <a:pt x="78555" y="154279"/>
                  </a:moveTo>
                  <a:lnTo>
                    <a:pt x="30721" y="154279"/>
                  </a:lnTo>
                  <a:lnTo>
                    <a:pt x="72676" y="164604"/>
                  </a:lnTo>
                  <a:lnTo>
                    <a:pt x="107303" y="188369"/>
                  </a:lnTo>
                  <a:lnTo>
                    <a:pt x="131617" y="222588"/>
                  </a:lnTo>
                  <a:lnTo>
                    <a:pt x="142633" y="264274"/>
                  </a:lnTo>
                  <a:lnTo>
                    <a:pt x="155967" y="264274"/>
                  </a:lnTo>
                  <a:lnTo>
                    <a:pt x="147036" y="224709"/>
                  </a:lnTo>
                  <a:lnTo>
                    <a:pt x="127177" y="190550"/>
                  </a:lnTo>
                  <a:lnTo>
                    <a:pt x="98384" y="163850"/>
                  </a:lnTo>
                  <a:lnTo>
                    <a:pt x="78555" y="154279"/>
                  </a:lnTo>
                  <a:close/>
                </a:path>
                <a:path w="283845" h="278130">
                  <a:moveTo>
                    <a:pt x="283201" y="154266"/>
                  </a:moveTo>
                  <a:lnTo>
                    <a:pt x="282498" y="154266"/>
                  </a:lnTo>
                  <a:lnTo>
                    <a:pt x="283032" y="154279"/>
                  </a:lnTo>
                  <a:lnTo>
                    <a:pt x="283201" y="154266"/>
                  </a:lnTo>
                  <a:close/>
                </a:path>
                <a:path w="283845" h="278130">
                  <a:moveTo>
                    <a:pt x="282765" y="140957"/>
                  </a:moveTo>
                  <a:lnTo>
                    <a:pt x="282219" y="140970"/>
                  </a:lnTo>
                  <a:lnTo>
                    <a:pt x="282766" y="140970"/>
                  </a:lnTo>
                  <a:close/>
                </a:path>
                <a:path w="283845" h="278130">
                  <a:moveTo>
                    <a:pt x="253346" y="63385"/>
                  </a:moveTo>
                  <a:lnTo>
                    <a:pt x="236486" y="63385"/>
                  </a:lnTo>
                  <a:lnTo>
                    <a:pt x="249528" y="79908"/>
                  </a:lnTo>
                  <a:lnTo>
                    <a:pt x="259527" y="98594"/>
                  </a:lnTo>
                  <a:lnTo>
                    <a:pt x="266081" y="118973"/>
                  </a:lnTo>
                  <a:lnTo>
                    <a:pt x="266343" y="120878"/>
                  </a:lnTo>
                  <a:lnTo>
                    <a:pt x="268909" y="140957"/>
                  </a:lnTo>
                  <a:lnTo>
                    <a:pt x="282217" y="140957"/>
                  </a:lnTo>
                  <a:lnTo>
                    <a:pt x="279135" y="116326"/>
                  </a:lnTo>
                  <a:lnTo>
                    <a:pt x="271733" y="93294"/>
                  </a:lnTo>
                  <a:lnTo>
                    <a:pt x="260443" y="72300"/>
                  </a:lnTo>
                  <a:lnTo>
                    <a:pt x="253346" y="63385"/>
                  </a:lnTo>
                  <a:close/>
                </a:path>
                <a:path w="283845" h="278130">
                  <a:moveTo>
                    <a:pt x="50050" y="39674"/>
                  </a:moveTo>
                  <a:lnTo>
                    <a:pt x="46634" y="39674"/>
                  </a:lnTo>
                  <a:lnTo>
                    <a:pt x="45186" y="40144"/>
                  </a:lnTo>
                  <a:lnTo>
                    <a:pt x="41084" y="43383"/>
                  </a:lnTo>
                  <a:lnTo>
                    <a:pt x="40589" y="47574"/>
                  </a:lnTo>
                  <a:lnTo>
                    <a:pt x="45034" y="53200"/>
                  </a:lnTo>
                  <a:lnTo>
                    <a:pt x="47269" y="55778"/>
                  </a:lnTo>
                  <a:lnTo>
                    <a:pt x="49542" y="58280"/>
                  </a:lnTo>
                  <a:lnTo>
                    <a:pt x="36685" y="75773"/>
                  </a:lnTo>
                  <a:lnTo>
                    <a:pt x="26771" y="95300"/>
                  </a:lnTo>
                  <a:lnTo>
                    <a:pt x="20167" y="116441"/>
                  </a:lnTo>
                  <a:lnTo>
                    <a:pt x="17183" y="138963"/>
                  </a:lnTo>
                  <a:lnTo>
                    <a:pt x="81531" y="138950"/>
                  </a:lnTo>
                  <a:lnTo>
                    <a:pt x="30492" y="138950"/>
                  </a:lnTo>
                  <a:lnTo>
                    <a:pt x="33127" y="119659"/>
                  </a:lnTo>
                  <a:lnTo>
                    <a:pt x="33244" y="118973"/>
                  </a:lnTo>
                  <a:lnTo>
                    <a:pt x="39046" y="100430"/>
                  </a:lnTo>
                  <a:lnTo>
                    <a:pt x="47737" y="83199"/>
                  </a:lnTo>
                  <a:lnTo>
                    <a:pt x="58991" y="67691"/>
                  </a:lnTo>
                  <a:lnTo>
                    <a:pt x="80832" y="67691"/>
                  </a:lnTo>
                  <a:lnTo>
                    <a:pt x="80499" y="67505"/>
                  </a:lnTo>
                  <a:lnTo>
                    <a:pt x="68211" y="58051"/>
                  </a:lnTo>
                  <a:lnTo>
                    <a:pt x="80127" y="48653"/>
                  </a:lnTo>
                  <a:lnTo>
                    <a:pt x="58788" y="48653"/>
                  </a:lnTo>
                  <a:lnTo>
                    <a:pt x="56934" y="46583"/>
                  </a:lnTo>
                  <a:lnTo>
                    <a:pt x="55092" y="44450"/>
                  </a:lnTo>
                  <a:lnTo>
                    <a:pt x="51993" y="40538"/>
                  </a:lnTo>
                  <a:lnTo>
                    <a:pt x="50050" y="39674"/>
                  </a:lnTo>
                  <a:close/>
                </a:path>
                <a:path w="283845" h="278130">
                  <a:moveTo>
                    <a:pt x="80832" y="67691"/>
                  </a:moveTo>
                  <a:lnTo>
                    <a:pt x="58991" y="67691"/>
                  </a:lnTo>
                  <a:lnTo>
                    <a:pt x="71516" y="77555"/>
                  </a:lnTo>
                  <a:lnTo>
                    <a:pt x="85056" y="85540"/>
                  </a:lnTo>
                  <a:lnTo>
                    <a:pt x="99651" y="91668"/>
                  </a:lnTo>
                  <a:lnTo>
                    <a:pt x="115341" y="95961"/>
                  </a:lnTo>
                  <a:lnTo>
                    <a:pt x="98220" y="112822"/>
                  </a:lnTo>
                  <a:lnTo>
                    <a:pt x="77998" y="125980"/>
                  </a:lnTo>
                  <a:lnTo>
                    <a:pt x="55235" y="134876"/>
                  </a:lnTo>
                  <a:lnTo>
                    <a:pt x="30492" y="138950"/>
                  </a:lnTo>
                  <a:lnTo>
                    <a:pt x="81531" y="138950"/>
                  </a:lnTo>
                  <a:lnTo>
                    <a:pt x="83159" y="138291"/>
                  </a:lnTo>
                  <a:lnTo>
                    <a:pt x="101817" y="126823"/>
                  </a:lnTo>
                  <a:lnTo>
                    <a:pt x="118277" y="112529"/>
                  </a:lnTo>
                  <a:lnTo>
                    <a:pt x="132206" y="95745"/>
                  </a:lnTo>
                  <a:lnTo>
                    <a:pt x="132636" y="95269"/>
                  </a:lnTo>
                  <a:lnTo>
                    <a:pt x="132968" y="94818"/>
                  </a:lnTo>
                  <a:lnTo>
                    <a:pt x="133248" y="94284"/>
                  </a:lnTo>
                  <a:lnTo>
                    <a:pt x="138038" y="86690"/>
                  </a:lnTo>
                  <a:lnTo>
                    <a:pt x="139477" y="84023"/>
                  </a:lnTo>
                  <a:lnTo>
                    <a:pt x="124040" y="84023"/>
                  </a:lnTo>
                  <a:lnTo>
                    <a:pt x="108366" y="80463"/>
                  </a:lnTo>
                  <a:lnTo>
                    <a:pt x="93868" y="74966"/>
                  </a:lnTo>
                  <a:lnTo>
                    <a:pt x="80832" y="67691"/>
                  </a:lnTo>
                  <a:close/>
                </a:path>
                <a:path w="283845" h="278130">
                  <a:moveTo>
                    <a:pt x="206959" y="26022"/>
                  </a:moveTo>
                  <a:lnTo>
                    <a:pt x="156438" y="26022"/>
                  </a:lnTo>
                  <a:lnTo>
                    <a:pt x="176024" y="28763"/>
                  </a:lnTo>
                  <a:lnTo>
                    <a:pt x="194465" y="34556"/>
                  </a:lnTo>
                  <a:lnTo>
                    <a:pt x="211491" y="43131"/>
                  </a:lnTo>
                  <a:lnTo>
                    <a:pt x="226834" y="54216"/>
                  </a:lnTo>
                  <a:lnTo>
                    <a:pt x="216921" y="67232"/>
                  </a:lnTo>
                  <a:lnTo>
                    <a:pt x="208699" y="81327"/>
                  </a:lnTo>
                  <a:lnTo>
                    <a:pt x="202267" y="96332"/>
                  </a:lnTo>
                  <a:lnTo>
                    <a:pt x="197726" y="112077"/>
                  </a:lnTo>
                  <a:lnTo>
                    <a:pt x="211642" y="112077"/>
                  </a:lnTo>
                  <a:lnTo>
                    <a:pt x="213748" y="103835"/>
                  </a:lnTo>
                  <a:lnTo>
                    <a:pt x="219544" y="89403"/>
                  </a:lnTo>
                  <a:lnTo>
                    <a:pt x="227160" y="75859"/>
                  </a:lnTo>
                  <a:lnTo>
                    <a:pt x="236486" y="63385"/>
                  </a:lnTo>
                  <a:lnTo>
                    <a:pt x="253346" y="63385"/>
                  </a:lnTo>
                  <a:lnTo>
                    <a:pt x="245694" y="53771"/>
                  </a:lnTo>
                  <a:lnTo>
                    <a:pt x="247434" y="52133"/>
                  </a:lnTo>
                  <a:lnTo>
                    <a:pt x="249212" y="50533"/>
                  </a:lnTo>
                  <a:lnTo>
                    <a:pt x="253898" y="46647"/>
                  </a:lnTo>
                  <a:lnTo>
                    <a:pt x="254085" y="44589"/>
                  </a:lnTo>
                  <a:lnTo>
                    <a:pt x="236029" y="44589"/>
                  </a:lnTo>
                  <a:lnTo>
                    <a:pt x="218642" y="31916"/>
                  </a:lnTo>
                  <a:lnTo>
                    <a:pt x="206959" y="26022"/>
                  </a:lnTo>
                  <a:close/>
                </a:path>
                <a:path w="283845" h="278130">
                  <a:moveTo>
                    <a:pt x="156440" y="26035"/>
                  </a:moveTo>
                  <a:lnTo>
                    <a:pt x="142697" y="26035"/>
                  </a:lnTo>
                  <a:lnTo>
                    <a:pt x="140846" y="41691"/>
                  </a:lnTo>
                  <a:lnTo>
                    <a:pt x="137026" y="56662"/>
                  </a:lnTo>
                  <a:lnTo>
                    <a:pt x="131377" y="70817"/>
                  </a:lnTo>
                  <a:lnTo>
                    <a:pt x="124040" y="84023"/>
                  </a:lnTo>
                  <a:lnTo>
                    <a:pt x="139477" y="84023"/>
                  </a:lnTo>
                  <a:lnTo>
                    <a:pt x="142316" y="78762"/>
                  </a:lnTo>
                  <a:lnTo>
                    <a:pt x="146060" y="70524"/>
                  </a:lnTo>
                  <a:lnTo>
                    <a:pt x="149250" y="62001"/>
                  </a:lnTo>
                  <a:lnTo>
                    <a:pt x="164001" y="62001"/>
                  </a:lnTo>
                  <a:lnTo>
                    <a:pt x="159971" y="50991"/>
                  </a:lnTo>
                  <a:lnTo>
                    <a:pt x="156440" y="26035"/>
                  </a:lnTo>
                  <a:close/>
                </a:path>
                <a:path w="283845" h="278130">
                  <a:moveTo>
                    <a:pt x="152222" y="0"/>
                  </a:moveTo>
                  <a:lnTo>
                    <a:pt x="148869" y="0"/>
                  </a:lnTo>
                  <a:lnTo>
                    <a:pt x="148145" y="38"/>
                  </a:lnTo>
                  <a:lnTo>
                    <a:pt x="144487" y="419"/>
                  </a:lnTo>
                  <a:lnTo>
                    <a:pt x="141833" y="3683"/>
                  </a:lnTo>
                  <a:lnTo>
                    <a:pt x="142392" y="9105"/>
                  </a:lnTo>
                  <a:lnTo>
                    <a:pt x="142620" y="12687"/>
                  </a:lnTo>
                  <a:lnTo>
                    <a:pt x="118986" y="16094"/>
                  </a:lnTo>
                  <a:lnTo>
                    <a:pt x="96880" y="23483"/>
                  </a:lnTo>
                  <a:lnTo>
                    <a:pt x="76685" y="34466"/>
                  </a:lnTo>
                  <a:lnTo>
                    <a:pt x="58788" y="48653"/>
                  </a:lnTo>
                  <a:lnTo>
                    <a:pt x="80127" y="48653"/>
                  </a:lnTo>
                  <a:lnTo>
                    <a:pt x="84141" y="45487"/>
                  </a:lnTo>
                  <a:lnTo>
                    <a:pt x="102087" y="35737"/>
                  </a:lnTo>
                  <a:lnTo>
                    <a:pt x="121716" y="29140"/>
                  </a:lnTo>
                  <a:lnTo>
                    <a:pt x="142697" y="26035"/>
                  </a:lnTo>
                  <a:lnTo>
                    <a:pt x="156440" y="26035"/>
                  </a:lnTo>
                  <a:lnTo>
                    <a:pt x="206959" y="26022"/>
                  </a:lnTo>
                  <a:lnTo>
                    <a:pt x="199289" y="22153"/>
                  </a:lnTo>
                  <a:lnTo>
                    <a:pt x="178291" y="15627"/>
                  </a:lnTo>
                  <a:lnTo>
                    <a:pt x="155968" y="12661"/>
                  </a:lnTo>
                  <a:lnTo>
                    <a:pt x="155854" y="10414"/>
                  </a:lnTo>
                  <a:lnTo>
                    <a:pt x="155689" y="8178"/>
                  </a:lnTo>
                  <a:lnTo>
                    <a:pt x="155105" y="2552"/>
                  </a:lnTo>
                  <a:lnTo>
                    <a:pt x="152222" y="0"/>
                  </a:lnTo>
                  <a:close/>
                </a:path>
                <a:path w="283845" h="278130">
                  <a:moveTo>
                    <a:pt x="248716" y="37223"/>
                  </a:moveTo>
                  <a:lnTo>
                    <a:pt x="245313" y="37223"/>
                  </a:lnTo>
                  <a:lnTo>
                    <a:pt x="243801" y="37719"/>
                  </a:lnTo>
                  <a:lnTo>
                    <a:pt x="240309" y="40627"/>
                  </a:lnTo>
                  <a:lnTo>
                    <a:pt x="238150" y="42583"/>
                  </a:lnTo>
                  <a:lnTo>
                    <a:pt x="236029" y="44589"/>
                  </a:lnTo>
                  <a:lnTo>
                    <a:pt x="254085" y="44589"/>
                  </a:lnTo>
                  <a:lnTo>
                    <a:pt x="254279" y="42456"/>
                  </a:lnTo>
                  <a:lnTo>
                    <a:pt x="250621" y="38036"/>
                  </a:lnTo>
                  <a:lnTo>
                    <a:pt x="248716" y="37223"/>
                  </a:lnTo>
                  <a:close/>
                </a:path>
              </a:pathLst>
            </a:custGeom>
            <a:solidFill>
              <a:srgbClr val="FED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5851" y="503815"/>
              <a:ext cx="199288" cy="15676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788639" y="699833"/>
              <a:ext cx="307975" cy="15240"/>
            </a:xfrm>
            <a:custGeom>
              <a:avLst/>
              <a:gdLst/>
              <a:ahLst/>
              <a:cxnLst/>
              <a:rect l="l" t="t" r="r" b="b"/>
              <a:pathLst>
                <a:path w="307975" h="15240">
                  <a:moveTo>
                    <a:pt x="281114" y="3073"/>
                  </a:moveTo>
                  <a:lnTo>
                    <a:pt x="278130" y="101"/>
                  </a:lnTo>
                  <a:lnTo>
                    <a:pt x="2971" y="101"/>
                  </a:lnTo>
                  <a:lnTo>
                    <a:pt x="0" y="3073"/>
                  </a:lnTo>
                  <a:lnTo>
                    <a:pt x="0" y="10426"/>
                  </a:lnTo>
                  <a:lnTo>
                    <a:pt x="2971" y="13411"/>
                  </a:lnTo>
                  <a:lnTo>
                    <a:pt x="274459" y="13411"/>
                  </a:lnTo>
                  <a:lnTo>
                    <a:pt x="278130" y="13411"/>
                  </a:lnTo>
                  <a:lnTo>
                    <a:pt x="281114" y="10426"/>
                  </a:lnTo>
                  <a:lnTo>
                    <a:pt x="281114" y="3073"/>
                  </a:lnTo>
                  <a:close/>
                </a:path>
                <a:path w="307975" h="15240">
                  <a:moveTo>
                    <a:pt x="307428" y="3390"/>
                  </a:moveTo>
                  <a:lnTo>
                    <a:pt x="304025" y="0"/>
                  </a:lnTo>
                  <a:lnTo>
                    <a:pt x="295630" y="0"/>
                  </a:lnTo>
                  <a:lnTo>
                    <a:pt x="292227" y="3390"/>
                  </a:lnTo>
                  <a:lnTo>
                    <a:pt x="292227" y="11785"/>
                  </a:lnTo>
                  <a:lnTo>
                    <a:pt x="295630" y="15189"/>
                  </a:lnTo>
                  <a:lnTo>
                    <a:pt x="304025" y="15189"/>
                  </a:lnTo>
                  <a:lnTo>
                    <a:pt x="307428" y="11785"/>
                  </a:lnTo>
                  <a:lnTo>
                    <a:pt x="307428" y="7594"/>
                  </a:lnTo>
                  <a:lnTo>
                    <a:pt x="307428" y="3390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38689" y="537412"/>
              <a:ext cx="16510" cy="84455"/>
            </a:xfrm>
            <a:custGeom>
              <a:avLst/>
              <a:gdLst/>
              <a:ahLst/>
              <a:cxnLst/>
              <a:rect l="l" t="t" r="r" b="b"/>
              <a:pathLst>
                <a:path w="16509" h="84454">
                  <a:moveTo>
                    <a:pt x="15201" y="72644"/>
                  </a:moveTo>
                  <a:lnTo>
                    <a:pt x="11798" y="69253"/>
                  </a:lnTo>
                  <a:lnTo>
                    <a:pt x="3403" y="69253"/>
                  </a:lnTo>
                  <a:lnTo>
                    <a:pt x="0" y="72644"/>
                  </a:lnTo>
                  <a:lnTo>
                    <a:pt x="0" y="81051"/>
                  </a:lnTo>
                  <a:lnTo>
                    <a:pt x="3403" y="84455"/>
                  </a:lnTo>
                  <a:lnTo>
                    <a:pt x="11798" y="84455"/>
                  </a:lnTo>
                  <a:lnTo>
                    <a:pt x="15201" y="81051"/>
                  </a:lnTo>
                  <a:lnTo>
                    <a:pt x="15201" y="76847"/>
                  </a:lnTo>
                  <a:lnTo>
                    <a:pt x="15201" y="72644"/>
                  </a:lnTo>
                  <a:close/>
                </a:path>
                <a:path w="16509" h="84454">
                  <a:moveTo>
                    <a:pt x="16205" y="3390"/>
                  </a:moveTo>
                  <a:lnTo>
                    <a:pt x="12801" y="0"/>
                  </a:lnTo>
                  <a:lnTo>
                    <a:pt x="4406" y="0"/>
                  </a:lnTo>
                  <a:lnTo>
                    <a:pt x="1003" y="3390"/>
                  </a:lnTo>
                  <a:lnTo>
                    <a:pt x="1003" y="11785"/>
                  </a:lnTo>
                  <a:lnTo>
                    <a:pt x="4406" y="15189"/>
                  </a:lnTo>
                  <a:lnTo>
                    <a:pt x="12801" y="15189"/>
                  </a:lnTo>
                  <a:lnTo>
                    <a:pt x="16205" y="11785"/>
                  </a:lnTo>
                  <a:lnTo>
                    <a:pt x="16205" y="7594"/>
                  </a:lnTo>
                  <a:lnTo>
                    <a:pt x="16205" y="339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00056" y="538771"/>
              <a:ext cx="195580" cy="169545"/>
            </a:xfrm>
            <a:custGeom>
              <a:avLst/>
              <a:gdLst/>
              <a:ahLst/>
              <a:cxnLst/>
              <a:rect l="l" t="t" r="r" b="b"/>
              <a:pathLst>
                <a:path w="195579" h="169545">
                  <a:moveTo>
                    <a:pt x="101079" y="72224"/>
                  </a:moveTo>
                  <a:lnTo>
                    <a:pt x="98107" y="69253"/>
                  </a:lnTo>
                  <a:lnTo>
                    <a:pt x="37553" y="69253"/>
                  </a:lnTo>
                  <a:lnTo>
                    <a:pt x="34582" y="72224"/>
                  </a:lnTo>
                  <a:lnTo>
                    <a:pt x="34582" y="79578"/>
                  </a:lnTo>
                  <a:lnTo>
                    <a:pt x="37553" y="82562"/>
                  </a:lnTo>
                  <a:lnTo>
                    <a:pt x="94424" y="82562"/>
                  </a:lnTo>
                  <a:lnTo>
                    <a:pt x="98107" y="82562"/>
                  </a:lnTo>
                  <a:lnTo>
                    <a:pt x="101079" y="79578"/>
                  </a:lnTo>
                  <a:lnTo>
                    <a:pt x="101079" y="72224"/>
                  </a:lnTo>
                  <a:close/>
                </a:path>
                <a:path w="195579" h="169545">
                  <a:moveTo>
                    <a:pt x="102082" y="2971"/>
                  </a:moveTo>
                  <a:lnTo>
                    <a:pt x="99098" y="0"/>
                  </a:lnTo>
                  <a:lnTo>
                    <a:pt x="38557" y="0"/>
                  </a:lnTo>
                  <a:lnTo>
                    <a:pt x="35585" y="2971"/>
                  </a:lnTo>
                  <a:lnTo>
                    <a:pt x="35585" y="10325"/>
                  </a:lnTo>
                  <a:lnTo>
                    <a:pt x="38557" y="13309"/>
                  </a:lnTo>
                  <a:lnTo>
                    <a:pt x="95427" y="13309"/>
                  </a:lnTo>
                  <a:lnTo>
                    <a:pt x="99098" y="13309"/>
                  </a:lnTo>
                  <a:lnTo>
                    <a:pt x="102082" y="10325"/>
                  </a:lnTo>
                  <a:lnTo>
                    <a:pt x="102082" y="2971"/>
                  </a:lnTo>
                  <a:close/>
                </a:path>
                <a:path w="195579" h="169545">
                  <a:moveTo>
                    <a:pt x="105016" y="115404"/>
                  </a:moveTo>
                  <a:lnTo>
                    <a:pt x="101485" y="111874"/>
                  </a:lnTo>
                  <a:lnTo>
                    <a:pt x="92773" y="111874"/>
                  </a:lnTo>
                  <a:lnTo>
                    <a:pt x="89242" y="115404"/>
                  </a:lnTo>
                  <a:lnTo>
                    <a:pt x="89242" y="165417"/>
                  </a:lnTo>
                  <a:lnTo>
                    <a:pt x="92773" y="168948"/>
                  </a:lnTo>
                  <a:lnTo>
                    <a:pt x="97129" y="168948"/>
                  </a:lnTo>
                  <a:lnTo>
                    <a:pt x="101485" y="168948"/>
                  </a:lnTo>
                  <a:lnTo>
                    <a:pt x="105016" y="165417"/>
                  </a:lnTo>
                  <a:lnTo>
                    <a:pt x="105016" y="115404"/>
                  </a:lnTo>
                  <a:close/>
                </a:path>
                <a:path w="195579" h="169545">
                  <a:moveTo>
                    <a:pt x="195072" y="39916"/>
                  </a:moveTo>
                  <a:lnTo>
                    <a:pt x="192100" y="36944"/>
                  </a:lnTo>
                  <a:lnTo>
                    <a:pt x="2971" y="36944"/>
                  </a:lnTo>
                  <a:lnTo>
                    <a:pt x="0" y="39916"/>
                  </a:lnTo>
                  <a:lnTo>
                    <a:pt x="0" y="47269"/>
                  </a:lnTo>
                  <a:lnTo>
                    <a:pt x="2971" y="50253"/>
                  </a:lnTo>
                  <a:lnTo>
                    <a:pt x="188417" y="50253"/>
                  </a:lnTo>
                  <a:lnTo>
                    <a:pt x="192100" y="50253"/>
                  </a:lnTo>
                  <a:lnTo>
                    <a:pt x="195072" y="47269"/>
                  </a:lnTo>
                  <a:lnTo>
                    <a:pt x="195072" y="39916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78179" y="6885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11" y="0"/>
                  </a:moveTo>
                  <a:lnTo>
                    <a:pt x="11615" y="1493"/>
                  </a:lnTo>
                  <a:lnTo>
                    <a:pt x="5572" y="5567"/>
                  </a:lnTo>
                  <a:lnTo>
                    <a:pt x="1495" y="11610"/>
                  </a:lnTo>
                  <a:lnTo>
                    <a:pt x="0" y="19011"/>
                  </a:lnTo>
                  <a:lnTo>
                    <a:pt x="1495" y="26413"/>
                  </a:lnTo>
                  <a:lnTo>
                    <a:pt x="5572" y="32456"/>
                  </a:lnTo>
                  <a:lnTo>
                    <a:pt x="11615" y="36530"/>
                  </a:lnTo>
                  <a:lnTo>
                    <a:pt x="19011" y="38023"/>
                  </a:lnTo>
                  <a:lnTo>
                    <a:pt x="26413" y="36530"/>
                  </a:lnTo>
                  <a:lnTo>
                    <a:pt x="32456" y="32456"/>
                  </a:lnTo>
                  <a:lnTo>
                    <a:pt x="36530" y="26413"/>
                  </a:lnTo>
                  <a:lnTo>
                    <a:pt x="38023" y="19011"/>
                  </a:lnTo>
                  <a:lnTo>
                    <a:pt x="36530" y="11610"/>
                  </a:lnTo>
                  <a:lnTo>
                    <a:pt x="32456" y="5567"/>
                  </a:lnTo>
                  <a:lnTo>
                    <a:pt x="26413" y="1493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FEF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70293" y="680671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898" y="0"/>
                  </a:moveTo>
                  <a:lnTo>
                    <a:pt x="16437" y="2116"/>
                  </a:lnTo>
                  <a:lnTo>
                    <a:pt x="7886" y="7886"/>
                  </a:lnTo>
                  <a:lnTo>
                    <a:pt x="2116" y="16437"/>
                  </a:lnTo>
                  <a:lnTo>
                    <a:pt x="0" y="26898"/>
                  </a:lnTo>
                  <a:lnTo>
                    <a:pt x="2116" y="37359"/>
                  </a:lnTo>
                  <a:lnTo>
                    <a:pt x="7886" y="45910"/>
                  </a:lnTo>
                  <a:lnTo>
                    <a:pt x="16437" y="51680"/>
                  </a:lnTo>
                  <a:lnTo>
                    <a:pt x="26898" y="53797"/>
                  </a:lnTo>
                  <a:lnTo>
                    <a:pt x="37359" y="51680"/>
                  </a:lnTo>
                  <a:lnTo>
                    <a:pt x="45910" y="45910"/>
                  </a:lnTo>
                  <a:lnTo>
                    <a:pt x="51231" y="38023"/>
                  </a:lnTo>
                  <a:lnTo>
                    <a:pt x="20764" y="38023"/>
                  </a:lnTo>
                  <a:lnTo>
                    <a:pt x="15773" y="33032"/>
                  </a:lnTo>
                  <a:lnTo>
                    <a:pt x="15773" y="20764"/>
                  </a:lnTo>
                  <a:lnTo>
                    <a:pt x="20764" y="15773"/>
                  </a:lnTo>
                  <a:lnTo>
                    <a:pt x="51231" y="15773"/>
                  </a:lnTo>
                  <a:lnTo>
                    <a:pt x="45910" y="7886"/>
                  </a:lnTo>
                  <a:lnTo>
                    <a:pt x="37359" y="2116"/>
                  </a:lnTo>
                  <a:lnTo>
                    <a:pt x="26898" y="0"/>
                  </a:lnTo>
                  <a:close/>
                </a:path>
                <a:path w="53975" h="53975">
                  <a:moveTo>
                    <a:pt x="51231" y="15773"/>
                  </a:moveTo>
                  <a:lnTo>
                    <a:pt x="33032" y="15773"/>
                  </a:lnTo>
                  <a:lnTo>
                    <a:pt x="38023" y="20764"/>
                  </a:lnTo>
                  <a:lnTo>
                    <a:pt x="38023" y="33032"/>
                  </a:lnTo>
                  <a:lnTo>
                    <a:pt x="33032" y="38023"/>
                  </a:lnTo>
                  <a:lnTo>
                    <a:pt x="51231" y="38023"/>
                  </a:lnTo>
                  <a:lnTo>
                    <a:pt x="51680" y="37359"/>
                  </a:lnTo>
                  <a:lnTo>
                    <a:pt x="53797" y="26898"/>
                  </a:lnTo>
                  <a:lnTo>
                    <a:pt x="51680" y="16437"/>
                  </a:lnTo>
                  <a:lnTo>
                    <a:pt x="51231" y="15773"/>
                  </a:lnTo>
                  <a:close/>
                </a:path>
              </a:pathLst>
            </a:custGeom>
            <a:solidFill>
              <a:srgbClr val="FA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64915" y="593361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70904" y="0"/>
                  </a:moveTo>
                  <a:lnTo>
                    <a:pt x="43307" y="5570"/>
                  </a:lnTo>
                  <a:lnTo>
                    <a:pt x="20769" y="20762"/>
                  </a:lnTo>
                  <a:lnTo>
                    <a:pt x="5572" y="43296"/>
                  </a:lnTo>
                  <a:lnTo>
                    <a:pt x="0" y="70891"/>
                  </a:lnTo>
                  <a:lnTo>
                    <a:pt x="5572" y="98486"/>
                  </a:lnTo>
                  <a:lnTo>
                    <a:pt x="20769" y="121019"/>
                  </a:lnTo>
                  <a:lnTo>
                    <a:pt x="43307" y="136212"/>
                  </a:lnTo>
                  <a:lnTo>
                    <a:pt x="70904" y="141782"/>
                  </a:lnTo>
                  <a:lnTo>
                    <a:pt x="98499" y="136212"/>
                  </a:lnTo>
                  <a:lnTo>
                    <a:pt x="121032" y="121019"/>
                  </a:lnTo>
                  <a:lnTo>
                    <a:pt x="136224" y="98486"/>
                  </a:lnTo>
                  <a:lnTo>
                    <a:pt x="141795" y="70891"/>
                  </a:lnTo>
                  <a:lnTo>
                    <a:pt x="136224" y="43296"/>
                  </a:lnTo>
                  <a:lnTo>
                    <a:pt x="121032" y="20762"/>
                  </a:lnTo>
                  <a:lnTo>
                    <a:pt x="98499" y="5570"/>
                  </a:lnTo>
                  <a:lnTo>
                    <a:pt x="7090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09208" y="631877"/>
              <a:ext cx="53340" cy="64135"/>
            </a:xfrm>
            <a:custGeom>
              <a:avLst/>
              <a:gdLst/>
              <a:ahLst/>
              <a:cxnLst/>
              <a:rect l="l" t="t" r="r" b="b"/>
              <a:pathLst>
                <a:path w="53340" h="64134">
                  <a:moveTo>
                    <a:pt x="50838" y="26644"/>
                  </a:moveTo>
                  <a:lnTo>
                    <a:pt x="2387" y="26644"/>
                  </a:lnTo>
                  <a:lnTo>
                    <a:pt x="0" y="29032"/>
                  </a:lnTo>
                  <a:lnTo>
                    <a:pt x="0" y="61556"/>
                  </a:lnTo>
                  <a:lnTo>
                    <a:pt x="2387" y="63944"/>
                  </a:lnTo>
                  <a:lnTo>
                    <a:pt x="50825" y="63944"/>
                  </a:lnTo>
                  <a:lnTo>
                    <a:pt x="53212" y="61556"/>
                  </a:lnTo>
                  <a:lnTo>
                    <a:pt x="53212" y="29032"/>
                  </a:lnTo>
                  <a:lnTo>
                    <a:pt x="50838" y="26644"/>
                  </a:lnTo>
                  <a:close/>
                </a:path>
                <a:path w="53340" h="64134">
                  <a:moveTo>
                    <a:pt x="26606" y="0"/>
                  </a:moveTo>
                  <a:lnTo>
                    <a:pt x="19357" y="1466"/>
                  </a:lnTo>
                  <a:lnTo>
                    <a:pt x="13439" y="5465"/>
                  </a:lnTo>
                  <a:lnTo>
                    <a:pt x="9450" y="11396"/>
                  </a:lnTo>
                  <a:lnTo>
                    <a:pt x="7988" y="18656"/>
                  </a:lnTo>
                  <a:lnTo>
                    <a:pt x="7988" y="26644"/>
                  </a:lnTo>
                  <a:lnTo>
                    <a:pt x="15963" y="26644"/>
                  </a:lnTo>
                  <a:lnTo>
                    <a:pt x="15963" y="12763"/>
                  </a:lnTo>
                  <a:lnTo>
                    <a:pt x="20726" y="8001"/>
                  </a:lnTo>
                  <a:lnTo>
                    <a:pt x="41486" y="8001"/>
                  </a:lnTo>
                  <a:lnTo>
                    <a:pt x="39779" y="5465"/>
                  </a:lnTo>
                  <a:lnTo>
                    <a:pt x="33857" y="1466"/>
                  </a:lnTo>
                  <a:lnTo>
                    <a:pt x="26606" y="0"/>
                  </a:lnTo>
                  <a:close/>
                </a:path>
                <a:path w="53340" h="64134">
                  <a:moveTo>
                    <a:pt x="41486" y="8001"/>
                  </a:moveTo>
                  <a:lnTo>
                    <a:pt x="32486" y="8001"/>
                  </a:lnTo>
                  <a:lnTo>
                    <a:pt x="37249" y="12763"/>
                  </a:lnTo>
                  <a:lnTo>
                    <a:pt x="37249" y="26644"/>
                  </a:lnTo>
                  <a:lnTo>
                    <a:pt x="45237" y="26644"/>
                  </a:lnTo>
                  <a:lnTo>
                    <a:pt x="45237" y="18656"/>
                  </a:lnTo>
                  <a:lnTo>
                    <a:pt x="43772" y="11396"/>
                  </a:lnTo>
                  <a:lnTo>
                    <a:pt x="41486" y="8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39200" y="1615205"/>
            <a:ext cx="3170555" cy="42932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End</a:t>
            </a:r>
            <a:r>
              <a:rPr sz="900" spc="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Point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Antivirus</a:t>
            </a:r>
            <a:endParaRPr sz="900">
              <a:latin typeface="NewAtten-Book"/>
              <a:cs typeface="NewAtten-Book"/>
            </a:endParaRPr>
          </a:p>
          <a:p>
            <a:pPr marL="12700" marR="1642745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Endpoint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configuration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security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DNS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&amp;</a:t>
            </a:r>
            <a:r>
              <a:rPr sz="900" spc="-5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Web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content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filtering</a:t>
            </a:r>
            <a:endParaRPr sz="900">
              <a:latin typeface="NewAtten-Book"/>
              <a:cs typeface="NewAtten-Book"/>
            </a:endParaRPr>
          </a:p>
          <a:p>
            <a:pPr marL="12700" marR="1183005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Email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security</a:t>
            </a:r>
            <a:r>
              <a:rPr sz="900" spc="-3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through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MFA</a:t>
            </a:r>
            <a:r>
              <a:rPr sz="900" spc="-4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for</a:t>
            </a:r>
            <a:r>
              <a:rPr sz="900" spc="-3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Office365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Assistance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for</a:t>
            </a:r>
            <a:r>
              <a:rPr sz="900" spc="-3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having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a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password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policy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Email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backups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(SaaS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protection)</a:t>
            </a:r>
            <a:r>
              <a:rPr sz="900" spc="50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Essential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Endpoint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Risk</a:t>
            </a:r>
            <a:r>
              <a:rPr sz="900" spc="-3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Assessment</a:t>
            </a:r>
            <a:endParaRPr sz="900">
              <a:latin typeface="NewAtten-Book"/>
              <a:cs typeface="NewAtten-Book"/>
            </a:endParaRPr>
          </a:p>
          <a:p>
            <a:pPr marL="12700" marR="746760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Essential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Endpoint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Risk</a:t>
            </a:r>
            <a:r>
              <a:rPr sz="900" spc="-3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Assessment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&amp;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remediation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Security</a:t>
            </a:r>
            <a:r>
              <a:rPr sz="900" spc="-3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Awareness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Training</a:t>
            </a:r>
            <a:endParaRPr sz="900">
              <a:latin typeface="NewAtten-Book"/>
              <a:cs typeface="NewAtten-Book"/>
            </a:endParaRPr>
          </a:p>
          <a:p>
            <a:pPr marL="12700" marR="1694180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Patch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management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(Windows)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Patch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management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(Macs)</a:t>
            </a:r>
            <a:endParaRPr sz="900">
              <a:latin typeface="NewAtten-Book"/>
              <a:cs typeface="NewAtten-Book"/>
            </a:endParaRPr>
          </a:p>
          <a:p>
            <a:pPr marL="12700" marR="975360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Patch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management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(Servers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in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working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hours)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Patch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management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(Servers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24/7)</a:t>
            </a:r>
            <a:endParaRPr sz="900">
              <a:latin typeface="NewAtten-Book"/>
              <a:cs typeface="NewAtten-Book"/>
            </a:endParaRPr>
          </a:p>
          <a:p>
            <a:pPr marL="12700" marR="1061720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Facilitate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the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patching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of</a:t>
            </a:r>
            <a:r>
              <a:rPr sz="900" spc="-3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3rd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party</a:t>
            </a:r>
            <a:r>
              <a:rPr sz="900" spc="-3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software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Patching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of</a:t>
            </a:r>
            <a:r>
              <a:rPr sz="900" spc="-4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firmware</a:t>
            </a:r>
            <a:endParaRPr sz="900">
              <a:latin typeface="NewAtten-Book"/>
              <a:cs typeface="NewAtten-Book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Office365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Risk</a:t>
            </a:r>
            <a:r>
              <a:rPr sz="900" spc="-4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Watch</a:t>
            </a:r>
            <a:endParaRPr sz="900">
              <a:latin typeface="NewAtten-Book"/>
              <a:cs typeface="NewAtten-Book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Endpoint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Security</a:t>
            </a:r>
            <a:r>
              <a:rPr sz="900" spc="-4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with</a:t>
            </a:r>
            <a:r>
              <a:rPr sz="900" spc="-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SOC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service</a:t>
            </a:r>
            <a:endParaRPr sz="900">
              <a:latin typeface="NewAtten-Book"/>
              <a:cs typeface="NewAtten-Book"/>
            </a:endParaRPr>
          </a:p>
          <a:p>
            <a:pPr marL="12700" marR="810260">
              <a:lnSpc>
                <a:spcPct val="148200"/>
              </a:lnSpc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Full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infrastructure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SIEM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service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(Fortify</a:t>
            </a:r>
            <a:r>
              <a:rPr sz="900" spc="-3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Network)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Proactive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Dark</a:t>
            </a:r>
            <a:r>
              <a:rPr sz="900" spc="-5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Web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Monitoring</a:t>
            </a:r>
            <a:r>
              <a:rPr sz="900" spc="-2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service</a:t>
            </a:r>
            <a:endParaRPr sz="900">
              <a:latin typeface="NewAtten-Book"/>
              <a:cs typeface="NewAtten-Book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NIST</a:t>
            </a:r>
            <a:r>
              <a:rPr sz="900" spc="-4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Cybersecurity</a:t>
            </a:r>
            <a:r>
              <a:rPr sz="900" spc="-3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audit</a:t>
            </a:r>
            <a:r>
              <a:rPr sz="900" spc="-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(Fortify</a:t>
            </a:r>
            <a:r>
              <a:rPr sz="900" spc="-2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Identify)</a:t>
            </a:r>
            <a:endParaRPr sz="900">
              <a:latin typeface="NewAtten-Book"/>
              <a:cs typeface="NewAtten-Book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Cybersecurity</a:t>
            </a:r>
            <a:r>
              <a:rPr sz="900" spc="-4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vulnerability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assessment</a:t>
            </a:r>
            <a:r>
              <a:rPr sz="900" spc="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for</a:t>
            </a:r>
            <a:r>
              <a:rPr sz="900" spc="-40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Workstations</a:t>
            </a:r>
            <a:r>
              <a:rPr sz="900" spc="15" dirty="0">
                <a:solidFill>
                  <a:srgbClr val="3F3E44"/>
                </a:solidFill>
                <a:latin typeface="NewAtten-Book"/>
                <a:cs typeface="NewAtten-Book"/>
              </a:rPr>
              <a:t> </a:t>
            </a:r>
            <a:r>
              <a:rPr sz="900" dirty="0">
                <a:solidFill>
                  <a:srgbClr val="3F3E44"/>
                </a:solidFill>
                <a:latin typeface="NewAtten-Book"/>
                <a:cs typeface="NewAtten-Book"/>
              </a:rPr>
              <a:t>&amp;</a:t>
            </a:r>
            <a:r>
              <a:rPr sz="900" spc="-10" dirty="0">
                <a:solidFill>
                  <a:srgbClr val="3F3E44"/>
                </a:solidFill>
                <a:latin typeface="NewAtten-Book"/>
                <a:cs typeface="NewAtten-Book"/>
              </a:rPr>
              <a:t> Servers</a:t>
            </a:r>
            <a:endParaRPr sz="900">
              <a:latin typeface="NewAtten-Book"/>
              <a:cs typeface="NewAtten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3955" y="1296267"/>
            <a:ext cx="422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3F3E44"/>
                </a:solidFill>
                <a:latin typeface="New Atten"/>
                <a:cs typeface="New Atten"/>
              </a:rPr>
              <a:t>Basic</a:t>
            </a:r>
            <a:endParaRPr sz="1400">
              <a:latin typeface="New Atten"/>
              <a:cs typeface="New Att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89830" y="1296267"/>
            <a:ext cx="768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F3E44"/>
                </a:solidFill>
                <a:latin typeface="New Atten"/>
                <a:cs typeface="New Atten"/>
              </a:rPr>
              <a:t>Enhanced</a:t>
            </a:r>
            <a:endParaRPr sz="1400">
              <a:latin typeface="New Atten"/>
              <a:cs typeface="New Att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77940" y="1215190"/>
            <a:ext cx="779780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F3E44"/>
                </a:solidFill>
                <a:latin typeface="New Atten"/>
                <a:cs typeface="New Atten"/>
              </a:rPr>
              <a:t>Advanced</a:t>
            </a:r>
            <a:endParaRPr sz="1400">
              <a:latin typeface="New Atten"/>
              <a:cs typeface="New Atten"/>
            </a:endParaRPr>
          </a:p>
          <a:p>
            <a:pPr marL="30480">
              <a:lnSpc>
                <a:spcPct val="100000"/>
              </a:lnSpc>
              <a:spcBef>
                <a:spcPts val="20"/>
              </a:spcBef>
            </a:pPr>
            <a:r>
              <a:rPr sz="900" b="1" dirty="0">
                <a:solidFill>
                  <a:srgbClr val="3F3E44"/>
                </a:solidFill>
                <a:latin typeface="New Atten"/>
                <a:cs typeface="New Atten"/>
              </a:rPr>
              <a:t>(Coming</a:t>
            </a:r>
            <a:r>
              <a:rPr sz="900" b="1" spc="-4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900" b="1" spc="-20" dirty="0">
                <a:solidFill>
                  <a:srgbClr val="3F3E44"/>
                </a:solidFill>
                <a:latin typeface="New Atten"/>
                <a:cs typeface="New Atten"/>
              </a:rPr>
              <a:t>2022)</a:t>
            </a:r>
            <a:endParaRPr sz="900">
              <a:latin typeface="New Atten"/>
              <a:cs typeface="New Atte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419099" y="1188175"/>
            <a:ext cx="8714740" cy="4760595"/>
            <a:chOff x="1419099" y="1188175"/>
            <a:chExt cx="8714740" cy="4760595"/>
          </a:xfrm>
        </p:grpSpPr>
        <p:sp>
          <p:nvSpPr>
            <p:cNvPr id="39" name="object 39"/>
            <p:cNvSpPr/>
            <p:nvPr/>
          </p:nvSpPr>
          <p:spPr>
            <a:xfrm>
              <a:off x="1423598" y="1866925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9099" y="2276311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9099" y="1664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14980" y="1188175"/>
              <a:ext cx="0" cy="4760595"/>
            </a:xfrm>
            <a:custGeom>
              <a:avLst/>
              <a:gdLst/>
              <a:ahLst/>
              <a:cxnLst/>
              <a:rect l="l" t="t" r="r" b="b"/>
              <a:pathLst>
                <a:path h="4760595">
                  <a:moveTo>
                    <a:pt x="0" y="0"/>
                  </a:moveTo>
                  <a:lnTo>
                    <a:pt x="0" y="47605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19099" y="2483312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9099" y="2690309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19099" y="2888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19099" y="3086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19099" y="3293311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19099" y="3500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19099" y="3698311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19099" y="3905312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19099" y="4112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19099" y="4310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19099" y="4517311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19099" y="4715311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1705641"/>
              <a:ext cx="120803" cy="11407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3880" y="1705641"/>
              <a:ext cx="120804" cy="11407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23598" y="2073926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60880" y="1705641"/>
              <a:ext cx="120803" cy="11407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19099" y="4913312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19099" y="5120311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19099" y="5318310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19099" y="5525312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19099" y="5723312"/>
              <a:ext cx="8710295" cy="0"/>
            </a:xfrm>
            <a:custGeom>
              <a:avLst/>
              <a:gdLst/>
              <a:ahLst/>
              <a:cxnLst/>
              <a:rect l="l" t="t" r="r" b="b"/>
              <a:pathLst>
                <a:path w="8710295">
                  <a:moveTo>
                    <a:pt x="0" y="0"/>
                  </a:moveTo>
                  <a:lnTo>
                    <a:pt x="87098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5018" y="1912644"/>
              <a:ext cx="120803" cy="11407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1912644"/>
              <a:ext cx="120804" cy="1140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1912644"/>
              <a:ext cx="120803" cy="11407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2119641"/>
              <a:ext cx="120803" cy="11407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2119641"/>
              <a:ext cx="120804" cy="11407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2119641"/>
              <a:ext cx="120803" cy="11407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2317642"/>
              <a:ext cx="120803" cy="11407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2317642"/>
              <a:ext cx="120804" cy="11407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2317642"/>
              <a:ext cx="120803" cy="11407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2515642"/>
              <a:ext cx="120803" cy="11407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2515642"/>
              <a:ext cx="120804" cy="11407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2515642"/>
              <a:ext cx="120803" cy="11407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2722642"/>
              <a:ext cx="120803" cy="11407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2722642"/>
              <a:ext cx="120804" cy="11407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2722642"/>
              <a:ext cx="120803" cy="11407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2929642"/>
              <a:ext cx="120803" cy="1140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602875" y="2980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121107" y="0"/>
                  </a:moveTo>
                  <a:lnTo>
                    <a:pt x="635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2844"/>
                  </a:lnTo>
                  <a:lnTo>
                    <a:pt x="121107" y="0"/>
                  </a:lnTo>
                  <a:close/>
                </a:path>
              </a:pathLst>
            </a:custGeom>
            <a:solidFill>
              <a:srgbClr val="FC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02875" y="2980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6350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117602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6350"/>
                  </a:lnTo>
                  <a:lnTo>
                    <a:pt x="123952" y="2844"/>
                  </a:lnTo>
                  <a:lnTo>
                    <a:pt x="121107" y="0"/>
                  </a:lnTo>
                  <a:lnTo>
                    <a:pt x="117602" y="0"/>
                  </a:lnTo>
                  <a:lnTo>
                    <a:pt x="6350" y="0"/>
                  </a:lnTo>
                  <a:close/>
                </a:path>
              </a:pathLst>
            </a:custGeom>
            <a:ln w="12700">
              <a:solidFill>
                <a:srgbClr val="FCB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4891" y="3187322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60" h="12700">
                  <a:moveTo>
                    <a:pt x="121107" y="0"/>
                  </a:moveTo>
                  <a:lnTo>
                    <a:pt x="635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2844"/>
                  </a:lnTo>
                  <a:lnTo>
                    <a:pt x="121107" y="0"/>
                  </a:lnTo>
                  <a:close/>
                </a:path>
              </a:pathLst>
            </a:custGeom>
            <a:solidFill>
              <a:srgbClr val="FC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4891" y="3187322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60" h="12700">
                  <a:moveTo>
                    <a:pt x="6350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117602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6350"/>
                  </a:lnTo>
                  <a:lnTo>
                    <a:pt x="123952" y="2844"/>
                  </a:lnTo>
                  <a:lnTo>
                    <a:pt x="121107" y="0"/>
                  </a:lnTo>
                  <a:lnTo>
                    <a:pt x="117602" y="0"/>
                  </a:lnTo>
                  <a:lnTo>
                    <a:pt x="6350" y="0"/>
                  </a:lnTo>
                  <a:close/>
                </a:path>
              </a:pathLst>
            </a:custGeom>
            <a:ln w="12700">
              <a:solidFill>
                <a:srgbClr val="FCB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40751" y="4204322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60" h="12700">
                  <a:moveTo>
                    <a:pt x="121107" y="0"/>
                  </a:moveTo>
                  <a:lnTo>
                    <a:pt x="635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2844"/>
                  </a:lnTo>
                  <a:lnTo>
                    <a:pt x="121107" y="0"/>
                  </a:lnTo>
                  <a:close/>
                </a:path>
              </a:pathLst>
            </a:custGeom>
            <a:solidFill>
              <a:srgbClr val="FC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40751" y="4204322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60" h="12700">
                  <a:moveTo>
                    <a:pt x="6350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117602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6350"/>
                  </a:lnTo>
                  <a:lnTo>
                    <a:pt x="123952" y="2844"/>
                  </a:lnTo>
                  <a:lnTo>
                    <a:pt x="121107" y="0"/>
                  </a:lnTo>
                  <a:lnTo>
                    <a:pt x="117602" y="0"/>
                  </a:lnTo>
                  <a:lnTo>
                    <a:pt x="6350" y="0"/>
                  </a:lnTo>
                  <a:close/>
                </a:path>
              </a:pathLst>
            </a:custGeom>
            <a:ln w="12700">
              <a:solidFill>
                <a:srgbClr val="FCB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3136643"/>
              <a:ext cx="120804" cy="11407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3136643"/>
              <a:ext cx="120803" cy="11407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5018" y="3343643"/>
              <a:ext cx="120803" cy="11407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3343643"/>
              <a:ext cx="120804" cy="1140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3343643"/>
              <a:ext cx="120803" cy="11407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5018" y="3541642"/>
              <a:ext cx="120803" cy="11407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3541642"/>
              <a:ext cx="120804" cy="11407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3541642"/>
              <a:ext cx="120803" cy="11407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5018" y="3739643"/>
              <a:ext cx="120803" cy="11407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3739643"/>
              <a:ext cx="120804" cy="11407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3739643"/>
              <a:ext cx="120803" cy="11407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5018" y="3946643"/>
              <a:ext cx="120803" cy="11407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4153642"/>
              <a:ext cx="120804" cy="11407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4153642"/>
              <a:ext cx="120803" cy="11407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4360642"/>
              <a:ext cx="120804" cy="11407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4360642"/>
              <a:ext cx="120803" cy="11407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4567642"/>
              <a:ext cx="120804" cy="11407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4567642"/>
              <a:ext cx="120803" cy="11407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4765643"/>
              <a:ext cx="120804" cy="11407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4765643"/>
              <a:ext cx="120803" cy="11407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3880" y="4963642"/>
              <a:ext cx="120804" cy="11407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4963642"/>
              <a:ext cx="120803" cy="11407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5170643"/>
              <a:ext cx="120803" cy="11407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5368642"/>
              <a:ext cx="120803" cy="11407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5557643"/>
              <a:ext cx="120803" cy="11407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0880" y="5764643"/>
              <a:ext cx="120803" cy="114071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249873" y="2980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121107" y="0"/>
                  </a:moveTo>
                  <a:lnTo>
                    <a:pt x="635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2844"/>
                  </a:lnTo>
                  <a:lnTo>
                    <a:pt x="121107" y="0"/>
                  </a:lnTo>
                  <a:close/>
                </a:path>
              </a:pathLst>
            </a:custGeom>
            <a:solidFill>
              <a:srgbClr val="FC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249873" y="2980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6350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117602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6350"/>
                  </a:lnTo>
                  <a:lnTo>
                    <a:pt x="123952" y="2844"/>
                  </a:lnTo>
                  <a:lnTo>
                    <a:pt x="121107" y="0"/>
                  </a:lnTo>
                  <a:lnTo>
                    <a:pt x="117602" y="0"/>
                  </a:lnTo>
                  <a:lnTo>
                    <a:pt x="6350" y="0"/>
                  </a:lnTo>
                  <a:close/>
                </a:path>
              </a:pathLst>
            </a:custGeom>
            <a:ln w="12700">
              <a:solidFill>
                <a:srgbClr val="FCB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02875" y="4006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121107" y="0"/>
                  </a:moveTo>
                  <a:lnTo>
                    <a:pt x="635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2844"/>
                  </a:lnTo>
                  <a:lnTo>
                    <a:pt x="121107" y="0"/>
                  </a:lnTo>
                  <a:close/>
                </a:path>
              </a:pathLst>
            </a:custGeom>
            <a:solidFill>
              <a:srgbClr val="FC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02875" y="4006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6350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117602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6350"/>
                  </a:lnTo>
                  <a:lnTo>
                    <a:pt x="123952" y="2844"/>
                  </a:lnTo>
                  <a:lnTo>
                    <a:pt x="121107" y="0"/>
                  </a:lnTo>
                  <a:lnTo>
                    <a:pt x="117602" y="0"/>
                  </a:lnTo>
                  <a:lnTo>
                    <a:pt x="6350" y="0"/>
                  </a:lnTo>
                  <a:close/>
                </a:path>
              </a:pathLst>
            </a:custGeom>
            <a:ln w="12700">
              <a:solidFill>
                <a:srgbClr val="FCB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249873" y="4006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121107" y="0"/>
                  </a:moveTo>
                  <a:lnTo>
                    <a:pt x="635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2844"/>
                  </a:lnTo>
                  <a:lnTo>
                    <a:pt x="121107" y="0"/>
                  </a:lnTo>
                  <a:close/>
                </a:path>
              </a:pathLst>
            </a:custGeom>
            <a:solidFill>
              <a:srgbClr val="FCB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249873" y="4006961"/>
              <a:ext cx="124460" cy="12700"/>
            </a:xfrm>
            <a:custGeom>
              <a:avLst/>
              <a:gdLst/>
              <a:ahLst/>
              <a:cxnLst/>
              <a:rect l="l" t="t" r="r" b="b"/>
              <a:pathLst>
                <a:path w="124459" h="12700">
                  <a:moveTo>
                    <a:pt x="6350" y="0"/>
                  </a:move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6350" y="12700"/>
                  </a:lnTo>
                  <a:lnTo>
                    <a:pt x="117602" y="12700"/>
                  </a:lnTo>
                  <a:lnTo>
                    <a:pt x="121107" y="12700"/>
                  </a:lnTo>
                  <a:lnTo>
                    <a:pt x="123952" y="9855"/>
                  </a:lnTo>
                  <a:lnTo>
                    <a:pt x="123952" y="6350"/>
                  </a:lnTo>
                  <a:lnTo>
                    <a:pt x="123952" y="2844"/>
                  </a:lnTo>
                  <a:lnTo>
                    <a:pt x="121107" y="0"/>
                  </a:lnTo>
                  <a:lnTo>
                    <a:pt x="117602" y="0"/>
                  </a:lnTo>
                  <a:lnTo>
                    <a:pt x="6350" y="0"/>
                  </a:lnTo>
                  <a:close/>
                </a:path>
              </a:pathLst>
            </a:custGeom>
            <a:ln w="12700">
              <a:solidFill>
                <a:srgbClr val="FCB0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1759" y="2892174"/>
            <a:ext cx="25393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solidFill>
                  <a:srgbClr val="FFFFFF"/>
                </a:solidFill>
                <a:latin typeface="NewAtten-Book"/>
                <a:cs typeface="NewAtten-Book"/>
              </a:rPr>
              <a:t>Questions?</a:t>
            </a:r>
            <a:endParaRPr sz="4200">
              <a:latin typeface="NewAtten-Book"/>
              <a:cs typeface="NewAtten-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066800"/>
            <a:ext cx="92202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  <a:t>Stay in touch!</a:t>
            </a:r>
            <a:b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</a:br>
            <a:b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</a:br>
            <a: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  <a:t>Web: </a:t>
            </a:r>
            <a: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  <a:hlinkClick r:id="rId2"/>
              </a:rPr>
              <a:t>www.cheekymunkey.co.uk</a:t>
            </a:r>
            <a:b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</a:br>
            <a: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  <a:t>Email: </a:t>
            </a:r>
            <a: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  <a:hlinkClick r:id="rId3"/>
              </a:rPr>
              <a:t>rick@cheekymunkey.co.uk</a:t>
            </a:r>
            <a:b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</a:br>
            <a:r>
              <a:rPr lang="en-US" sz="4200" b="0" spc="-10" dirty="0">
                <a:solidFill>
                  <a:srgbClr val="FFFFFF"/>
                </a:solidFill>
                <a:latin typeface="NewAtten-Book"/>
                <a:cs typeface="NewAtten-Book"/>
              </a:rPr>
              <a:t>Tel: 07715104663</a:t>
            </a:r>
            <a:endParaRPr sz="4200" dirty="0">
              <a:latin typeface="NewAtten-Book"/>
              <a:cs typeface="NewAtten-Book"/>
            </a:endParaRPr>
          </a:p>
        </p:txBody>
      </p:sp>
    </p:spTree>
    <p:extLst>
      <p:ext uri="{BB962C8B-B14F-4D97-AF65-F5344CB8AC3E}">
        <p14:creationId xmlns:p14="http://schemas.microsoft.com/office/powerpoint/2010/main" val="390962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203700" cy="6858000"/>
            </a:xfrm>
            <a:custGeom>
              <a:avLst/>
              <a:gdLst/>
              <a:ahLst/>
              <a:cxnLst/>
              <a:rect l="l" t="t" r="r" b="b"/>
              <a:pathLst>
                <a:path w="4203700" h="6858000">
                  <a:moveTo>
                    <a:pt x="42037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03700" y="6858000"/>
                  </a:lnTo>
                  <a:lnTo>
                    <a:pt x="4203700" y="0"/>
                  </a:lnTo>
                  <a:close/>
                </a:path>
              </a:pathLst>
            </a:custGeom>
            <a:solidFill>
              <a:srgbClr val="FEDC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201" y="800099"/>
              <a:ext cx="9575798" cy="60579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8100" y="6215191"/>
            <a:ext cx="3152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CB017"/>
                </a:solidFill>
                <a:latin typeface="New Atten"/>
                <a:cs typeface="New Atten"/>
              </a:rPr>
              <a:t>It’s</a:t>
            </a:r>
            <a:r>
              <a:rPr sz="1400" b="1" spc="-1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1400" b="1" dirty="0">
                <a:solidFill>
                  <a:srgbClr val="FCB017"/>
                </a:solidFill>
                <a:latin typeface="New Atten"/>
                <a:cs typeface="New Atten"/>
              </a:rPr>
              <a:t>Like</a:t>
            </a:r>
            <a:r>
              <a:rPr sz="1400" b="1" spc="-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1400" b="1" spc="-10" dirty="0">
                <a:solidFill>
                  <a:srgbClr val="FCB017"/>
                </a:solidFill>
                <a:latin typeface="New Atten"/>
                <a:cs typeface="New Atten"/>
              </a:rPr>
              <a:t>Having</a:t>
            </a:r>
            <a:r>
              <a:rPr sz="1400" b="1" spc="-6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1400" b="1" spc="-40" dirty="0">
                <a:solidFill>
                  <a:srgbClr val="FCB017"/>
                </a:solidFill>
                <a:latin typeface="New Atten"/>
                <a:cs typeface="New Atten"/>
              </a:rPr>
              <a:t>Your</a:t>
            </a:r>
            <a:r>
              <a:rPr sz="1400" b="1" spc="-3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1400" b="1" dirty="0">
                <a:solidFill>
                  <a:srgbClr val="FCB017"/>
                </a:solidFill>
                <a:latin typeface="New Atten"/>
                <a:cs typeface="New Atten"/>
              </a:rPr>
              <a:t>Own</a:t>
            </a:r>
            <a:r>
              <a:rPr sz="1400" b="1" spc="-1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1400" b="1" dirty="0">
                <a:solidFill>
                  <a:srgbClr val="FCB017"/>
                </a:solidFill>
                <a:latin typeface="New Atten"/>
                <a:cs typeface="New Atten"/>
              </a:rPr>
              <a:t>IT</a:t>
            </a:r>
            <a:r>
              <a:rPr sz="1400" b="1" spc="-4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1400" b="1" spc="-10" dirty="0">
                <a:solidFill>
                  <a:srgbClr val="FCB017"/>
                </a:solidFill>
                <a:latin typeface="New Atten"/>
                <a:cs typeface="New Atten"/>
              </a:rPr>
              <a:t>Department</a:t>
            </a:r>
            <a:endParaRPr sz="1400">
              <a:latin typeface="New Atten"/>
              <a:cs typeface="New Att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00" y="1637041"/>
            <a:ext cx="16960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44%</a:t>
            </a:r>
            <a:endParaRPr sz="7000">
              <a:latin typeface="New Atten"/>
              <a:cs typeface="New Att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00" y="2571761"/>
            <a:ext cx="2840990" cy="206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UK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Consumers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Claim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they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will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stop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spending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with 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business</a:t>
            </a:r>
            <a:r>
              <a:rPr sz="1800" b="1" spc="-7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Temporarily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after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Security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Breach,</a:t>
            </a:r>
            <a:endParaRPr sz="1800">
              <a:latin typeface="New Atten"/>
              <a:cs typeface="New Atten"/>
            </a:endParaRPr>
          </a:p>
          <a:p>
            <a:pPr marL="12700">
              <a:lnSpc>
                <a:spcPts val="7400"/>
              </a:lnSpc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41%</a:t>
            </a:r>
            <a:endParaRPr sz="7000">
              <a:latin typeface="New Atten"/>
              <a:cs typeface="New Att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00" y="4476522"/>
            <a:ext cx="2769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claim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they</a:t>
            </a:r>
            <a:r>
              <a:rPr sz="1800" b="1" spc="-8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will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never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return*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100" y="341283"/>
            <a:ext cx="879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solidFill>
                  <a:srgbClr val="FFFFFF"/>
                </a:solidFill>
                <a:latin typeface="New Atten"/>
                <a:cs typeface="New Atten"/>
              </a:rPr>
              <a:t>Trust</a:t>
            </a:r>
            <a:endParaRPr sz="3000">
              <a:latin typeface="New Atten"/>
              <a:cs typeface="New Atte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47999" y="540651"/>
            <a:ext cx="197612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200" spc="-25" dirty="0">
                <a:solidFill>
                  <a:srgbClr val="FCB017"/>
                </a:solidFill>
              </a:rPr>
              <a:t>60%</a:t>
            </a:r>
            <a:endParaRPr sz="8200"/>
          </a:p>
        </p:txBody>
      </p:sp>
      <p:sp>
        <p:nvSpPr>
          <p:cNvPr id="12" name="object 12"/>
          <p:cNvSpPr txBox="1"/>
          <p:nvPr/>
        </p:nvSpPr>
        <p:spPr>
          <a:xfrm>
            <a:off x="5866000" y="2187445"/>
            <a:ext cx="516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Over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5703" y="1806584"/>
            <a:ext cx="2004060" cy="3288029"/>
          </a:xfrm>
          <a:prstGeom prst="rect">
            <a:avLst/>
          </a:prstGeom>
        </p:spPr>
        <p:txBody>
          <a:bodyPr vert="horz" wrap="square" lIns="0" tIns="394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5"/>
              </a:spcBef>
            </a:pPr>
            <a:r>
              <a:rPr sz="8200" b="1" spc="-25" dirty="0">
                <a:solidFill>
                  <a:srgbClr val="FCB017"/>
                </a:solidFill>
                <a:latin typeface="New Atten"/>
                <a:cs typeface="New Atten"/>
              </a:rPr>
              <a:t>40%</a:t>
            </a:r>
            <a:endParaRPr sz="820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8200" b="1" spc="-25" dirty="0">
                <a:solidFill>
                  <a:srgbClr val="FCB017"/>
                </a:solidFill>
                <a:latin typeface="New Atten"/>
                <a:cs typeface="New Atten"/>
              </a:rPr>
              <a:t>25%</a:t>
            </a:r>
            <a:endParaRPr sz="8200">
              <a:latin typeface="New Atten"/>
              <a:cs typeface="New Att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2299" y="6215191"/>
            <a:ext cx="2394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New Atten"/>
                <a:cs typeface="New Atten"/>
              </a:rPr>
              <a:t>Research</a:t>
            </a:r>
            <a:r>
              <a:rPr sz="14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New Atten"/>
                <a:cs typeface="New Atten"/>
              </a:rPr>
              <a:t>conducted</a:t>
            </a:r>
            <a:r>
              <a:rPr sz="14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New Atten"/>
                <a:cs typeface="New Atten"/>
              </a:rPr>
              <a:t>in</a:t>
            </a:r>
            <a:r>
              <a:rPr sz="14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New Atten"/>
                <a:cs typeface="New Atten"/>
              </a:rPr>
              <a:t>1H</a:t>
            </a:r>
            <a:r>
              <a:rPr sz="14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New Atten"/>
                <a:cs typeface="New Atten"/>
              </a:rPr>
              <a:t>2021</a:t>
            </a:r>
            <a:endParaRPr sz="1400">
              <a:latin typeface="New Atten"/>
              <a:cs typeface="New Att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8003" y="2688177"/>
            <a:ext cx="14541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b="1" spc="10" dirty="0">
                <a:solidFill>
                  <a:srgbClr val="FCB017"/>
                </a:solidFill>
                <a:latin typeface="Europa-Bold"/>
                <a:cs typeface="Europa-Bold"/>
              </a:rPr>
              <a:t>?</a:t>
            </a:r>
            <a:endParaRPr sz="1900">
              <a:latin typeface="Europa-Bold"/>
              <a:cs typeface="Europa-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5632" y="1092785"/>
            <a:ext cx="21971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20" dirty="0">
                <a:solidFill>
                  <a:srgbClr val="FCB017"/>
                </a:solidFill>
                <a:latin typeface="Europa-Bold"/>
                <a:cs typeface="Europa-Bold"/>
              </a:rPr>
              <a:t>£</a:t>
            </a:r>
            <a:endParaRPr sz="2600">
              <a:latin typeface="Europa-Bold"/>
              <a:cs typeface="Europa-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0862" y="4205192"/>
            <a:ext cx="19812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20" dirty="0">
                <a:solidFill>
                  <a:srgbClr val="FCB017"/>
                </a:solidFill>
                <a:latin typeface="Europa-Bold"/>
                <a:cs typeface="Europa-Bold"/>
              </a:rPr>
              <a:t>£</a:t>
            </a:r>
            <a:endParaRPr sz="2300">
              <a:latin typeface="Europa-Bold"/>
              <a:cs typeface="Europa-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4998" y="790839"/>
            <a:ext cx="3466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businesses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have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experienced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financially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damaging cyberattack</a:t>
            </a:r>
            <a:r>
              <a:rPr sz="1800" b="1" spc="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in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past 5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years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4998" y="2438587"/>
            <a:ext cx="33000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report</a:t>
            </a:r>
            <a:r>
              <a:rPr sz="1800" b="1" spc="-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having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difficulty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understanding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cyber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security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and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knowing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what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solutions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to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implement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and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how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4998" y="4066906"/>
            <a:ext cx="35579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business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decision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makers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cited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“offering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comprehensive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suite</a:t>
            </a:r>
            <a:r>
              <a:rPr sz="1800" b="1" spc="-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of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cybersecurity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solutions”</a:t>
            </a:r>
            <a:r>
              <a:rPr sz="1800" b="1" spc="-6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critical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capability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for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an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IT</a:t>
            </a:r>
            <a:r>
              <a:rPr sz="1800" b="1" spc="-6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service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provider</a:t>
            </a:r>
            <a:endParaRPr sz="1800">
              <a:latin typeface="New Atten"/>
              <a:cs typeface="New Atte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201" y="800099"/>
              <a:ext cx="9575798" cy="6057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Cybersecurity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Challenges</a:t>
            </a:r>
            <a:r>
              <a:rPr spc="-1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Are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Intensifying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000" y="1440682"/>
            <a:ext cx="6543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Key</a:t>
            </a:r>
            <a:r>
              <a:rPr sz="3000" b="1" spc="-9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sectors</a:t>
            </a:r>
            <a:r>
              <a:rPr sz="3000" b="1" spc="-2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continue</a:t>
            </a:r>
            <a:r>
              <a:rPr sz="3000" b="1" spc="-2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to</a:t>
            </a:r>
            <a:r>
              <a:rPr sz="3000" b="1" spc="-2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be</a:t>
            </a:r>
            <a:r>
              <a:rPr sz="3000" b="1" spc="-2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main</a:t>
            </a:r>
            <a:r>
              <a:rPr sz="3000" b="1" spc="-2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spc="-10" dirty="0">
                <a:solidFill>
                  <a:srgbClr val="FCB017"/>
                </a:solidFill>
                <a:latin typeface="New Atten"/>
                <a:cs typeface="New Atten"/>
              </a:rPr>
              <a:t>targets</a:t>
            </a:r>
            <a:endParaRPr sz="3000">
              <a:latin typeface="New Atten"/>
              <a:cs typeface="New Att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053" y="2063789"/>
            <a:ext cx="7406005" cy="3409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indent="-280035">
              <a:lnSpc>
                <a:spcPct val="100000"/>
              </a:lnSpc>
              <a:spcBef>
                <a:spcPts val="100"/>
              </a:spcBef>
              <a:buChar char="•"/>
              <a:tabLst>
                <a:tab pos="548640" algn="l"/>
                <a:tab pos="549275" algn="l"/>
              </a:tabLst>
            </a:pP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Financial</a:t>
            </a:r>
            <a:endParaRPr sz="1800" dirty="0">
              <a:latin typeface="New Atten"/>
              <a:cs typeface="New Atten"/>
            </a:endParaRPr>
          </a:p>
          <a:p>
            <a:pPr marL="548640" indent="-280035">
              <a:lnSpc>
                <a:spcPct val="100000"/>
              </a:lnSpc>
              <a:buChar char="•"/>
              <a:tabLst>
                <a:tab pos="548640" algn="l"/>
                <a:tab pos="549275" algn="l"/>
              </a:tabLst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Oil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gas/energy</a:t>
            </a:r>
            <a:endParaRPr sz="1800" dirty="0">
              <a:latin typeface="New Atten"/>
              <a:cs typeface="New Atten"/>
            </a:endParaRPr>
          </a:p>
          <a:p>
            <a:pPr marL="548640" indent="-280035">
              <a:lnSpc>
                <a:spcPct val="100000"/>
              </a:lnSpc>
              <a:buChar char="•"/>
              <a:tabLst>
                <a:tab pos="548640" algn="l"/>
                <a:tab pos="549275" algn="l"/>
              </a:tabLst>
            </a:pP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Healthcare</a:t>
            </a:r>
            <a:endParaRPr sz="1800" dirty="0">
              <a:latin typeface="New Atten"/>
              <a:cs typeface="New Atten"/>
            </a:endParaRPr>
          </a:p>
          <a:p>
            <a:pPr marL="548640" indent="-280035">
              <a:lnSpc>
                <a:spcPct val="100000"/>
              </a:lnSpc>
              <a:buChar char="•"/>
              <a:tabLst>
                <a:tab pos="548640" algn="l"/>
                <a:tab pos="549275" algn="l"/>
              </a:tabLst>
            </a:pP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Industrial</a:t>
            </a:r>
            <a:endParaRPr sz="1800" dirty="0">
              <a:latin typeface="New Atten"/>
              <a:cs typeface="New Atten"/>
            </a:endParaRPr>
          </a:p>
          <a:p>
            <a:pPr marL="548640" indent="-280035">
              <a:lnSpc>
                <a:spcPct val="100000"/>
              </a:lnSpc>
              <a:buChar char="•"/>
              <a:tabLst>
                <a:tab pos="548640" algn="l"/>
                <a:tab pos="549275" algn="l"/>
              </a:tabLst>
            </a:pP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Legal</a:t>
            </a:r>
            <a:endParaRPr lang="en-US" sz="1800" b="1" spc="-10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548640" indent="-280035">
              <a:lnSpc>
                <a:spcPct val="100000"/>
              </a:lnSpc>
              <a:buChar char="•"/>
              <a:tabLst>
                <a:tab pos="548640" algn="l"/>
                <a:tab pos="549275" algn="l"/>
              </a:tabLst>
            </a:pPr>
            <a:r>
              <a:rPr lang="en-GB" sz="1800" b="1" spc="-10" dirty="0">
                <a:solidFill>
                  <a:srgbClr val="FFFFFF"/>
                </a:solidFill>
                <a:latin typeface="New Atten"/>
                <a:cs typeface="New Atten"/>
              </a:rPr>
              <a:t>Profession</a:t>
            </a:r>
            <a:r>
              <a:rPr lang="en-GB" b="1" spc="-10" dirty="0">
                <a:solidFill>
                  <a:srgbClr val="FFFFFF"/>
                </a:solidFill>
                <a:latin typeface="New Atten"/>
                <a:cs typeface="New Atten"/>
              </a:rPr>
              <a:t>al services</a:t>
            </a:r>
            <a:endParaRPr sz="1800" dirty="0">
              <a:latin typeface="New Atten"/>
              <a:cs typeface="New Atte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Threats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are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changing,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fast</a:t>
            </a:r>
            <a:endParaRPr sz="1800" dirty="0">
              <a:latin typeface="New Atten"/>
              <a:cs typeface="New Atten"/>
            </a:endParaRPr>
          </a:p>
          <a:p>
            <a:pPr marL="12700" marR="5080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Hackers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can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easily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bypass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basic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security</a:t>
            </a:r>
            <a:endParaRPr lang="en-US" sz="1800" b="1" spc="-10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ct val="138900"/>
              </a:lnSpc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In-house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cybersecurity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experts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are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expensive</a:t>
            </a:r>
            <a:endParaRPr sz="1800" dirty="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Untrained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employees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can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open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door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to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an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attack</a:t>
            </a:r>
            <a:endParaRPr sz="1800" dirty="0">
              <a:latin typeface="New Atten"/>
              <a:cs typeface="New Atte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7106" y="4030336"/>
            <a:ext cx="236220" cy="1442720"/>
            <a:chOff x="901700" y="3745400"/>
            <a:chExt cx="236220" cy="14427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3745400"/>
              <a:ext cx="236220" cy="295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506950"/>
              <a:ext cx="236220" cy="295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4121674"/>
              <a:ext cx="236220" cy="295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892225"/>
              <a:ext cx="236220" cy="29527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818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201" y="800099"/>
              <a:ext cx="9575798" cy="6057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Types of Cyber Attack 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200" y="1142405"/>
            <a:ext cx="9906000" cy="4850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2000" dirty="0"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Malware Attack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Worms, Trojans, Spyware, Ransomware</a:t>
            </a: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Phishing Attack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Fake emails with malicious links</a:t>
            </a:r>
          </a:p>
          <a:p>
            <a:pPr marL="12700" marR="5080">
              <a:lnSpc>
                <a:spcPts val="46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Password Attack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Hacker uses cracking tools, keylogger or brute force</a:t>
            </a: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Man in-the-Middle Attack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Session interception</a:t>
            </a: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Denial of Service Attack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Attackers flood systems, servers with traffic</a:t>
            </a: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Insider Threat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Attack from within the </a:t>
            </a:r>
            <a:r>
              <a:rPr lang="en-US" sz="2400" i="1" dirty="0" err="1">
                <a:solidFill>
                  <a:srgbClr val="FFFFFF"/>
                </a:solidFill>
                <a:latin typeface="New Atten"/>
                <a:cs typeface="New Atten"/>
              </a:rPr>
              <a:t>organisation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Zero-Day Exploit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Hackers exploit an unknown vulnerability</a:t>
            </a:r>
          </a:p>
          <a:p>
            <a:pPr marL="12700" marR="5080">
              <a:lnSpc>
                <a:spcPts val="4000"/>
              </a:lnSpc>
            </a:pPr>
            <a:r>
              <a:rPr lang="en-US" sz="2400" b="1" dirty="0" err="1">
                <a:solidFill>
                  <a:srgbClr val="FFFFFF"/>
                </a:solidFill>
                <a:latin typeface="New Atten"/>
                <a:cs typeface="New Atten"/>
              </a:rPr>
              <a:t>Cryptojacking</a:t>
            </a: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 –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Attacking a machine for mining cryptocurrency</a:t>
            </a:r>
          </a:p>
          <a:p>
            <a:pPr marL="12700" marR="5080">
              <a:lnSpc>
                <a:spcPct val="138900"/>
              </a:lnSpc>
            </a:pPr>
            <a:endParaRPr lang="en-US" sz="1800" dirty="0">
              <a:latin typeface="New Atten"/>
              <a:cs typeface="New Atte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grpSp>
        <p:nvGrpSpPr>
          <p:cNvPr id="17" name="object 8">
            <a:extLst>
              <a:ext uri="{FF2B5EF4-FFF2-40B4-BE49-F238E27FC236}">
                <a16:creationId xmlns:a16="http://schemas.microsoft.com/office/drawing/2014/main" id="{28FA4544-4315-8990-9EAA-992E27C8154E}"/>
              </a:ext>
            </a:extLst>
          </p:cNvPr>
          <p:cNvGrpSpPr/>
          <p:nvPr/>
        </p:nvGrpSpPr>
        <p:grpSpPr>
          <a:xfrm>
            <a:off x="1095140" y="1440491"/>
            <a:ext cx="352660" cy="2032116"/>
            <a:chOff x="901700" y="3745400"/>
            <a:chExt cx="236220" cy="1442720"/>
          </a:xfrm>
        </p:grpSpPr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9FE50370-3525-DBF3-B6A4-D7AAD5BAB38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3745400"/>
              <a:ext cx="236220" cy="295275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B56A2412-2CD1-AC1E-0689-120DA16EC4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506950"/>
              <a:ext cx="236220" cy="295275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096AE9F1-35DD-2B6D-3383-042471240C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4121674"/>
              <a:ext cx="236220" cy="295275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6F874F1F-6B8E-1CD3-3F52-AD8091332B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892225"/>
              <a:ext cx="236220" cy="295275"/>
            </a:xfrm>
            <a:prstGeom prst="rect">
              <a:avLst/>
            </a:prstGeom>
          </p:spPr>
        </p:pic>
      </p:grpSp>
      <p:grpSp>
        <p:nvGrpSpPr>
          <p:cNvPr id="22" name="object 8">
            <a:extLst>
              <a:ext uri="{FF2B5EF4-FFF2-40B4-BE49-F238E27FC236}">
                <a16:creationId xmlns:a16="http://schemas.microsoft.com/office/drawing/2014/main" id="{DE6D667A-19F8-EE35-E022-4677A5EBE412}"/>
              </a:ext>
            </a:extLst>
          </p:cNvPr>
          <p:cNvGrpSpPr/>
          <p:nvPr/>
        </p:nvGrpSpPr>
        <p:grpSpPr>
          <a:xfrm>
            <a:off x="1095140" y="3562737"/>
            <a:ext cx="352660" cy="2032116"/>
            <a:chOff x="901700" y="3745400"/>
            <a:chExt cx="236220" cy="1442720"/>
          </a:xfrm>
        </p:grpSpPr>
        <p:pic>
          <p:nvPicPr>
            <p:cNvPr id="23" name="object 9">
              <a:extLst>
                <a:ext uri="{FF2B5EF4-FFF2-40B4-BE49-F238E27FC236}">
                  <a16:creationId xmlns:a16="http://schemas.microsoft.com/office/drawing/2014/main" id="{2BA8875B-DBB7-E726-D568-8D5DD3B92F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3745400"/>
              <a:ext cx="236220" cy="295275"/>
            </a:xfrm>
            <a:prstGeom prst="rect">
              <a:avLst/>
            </a:prstGeom>
          </p:spPr>
        </p:pic>
        <p:pic>
          <p:nvPicPr>
            <p:cNvPr id="24" name="object 10">
              <a:extLst>
                <a:ext uri="{FF2B5EF4-FFF2-40B4-BE49-F238E27FC236}">
                  <a16:creationId xmlns:a16="http://schemas.microsoft.com/office/drawing/2014/main" id="{90B407FD-1F2B-15E1-9E5A-E7793289E0F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506950"/>
              <a:ext cx="236220" cy="295275"/>
            </a:xfrm>
            <a:prstGeom prst="rect">
              <a:avLst/>
            </a:prstGeom>
          </p:spPr>
        </p:pic>
        <p:pic>
          <p:nvPicPr>
            <p:cNvPr id="25" name="object 11">
              <a:extLst>
                <a:ext uri="{FF2B5EF4-FFF2-40B4-BE49-F238E27FC236}">
                  <a16:creationId xmlns:a16="http://schemas.microsoft.com/office/drawing/2014/main" id="{B9F7FB4C-48AA-2603-A490-3935029BCC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4121674"/>
              <a:ext cx="236220" cy="295275"/>
            </a:xfrm>
            <a:prstGeom prst="rect">
              <a:avLst/>
            </a:prstGeom>
          </p:spPr>
        </p:pic>
        <p:pic>
          <p:nvPicPr>
            <p:cNvPr id="26" name="object 12">
              <a:extLst>
                <a:ext uri="{FF2B5EF4-FFF2-40B4-BE49-F238E27FC236}">
                  <a16:creationId xmlns:a16="http://schemas.microsoft.com/office/drawing/2014/main" id="{3FA1D8ED-0A7E-A76F-44A9-D88AF7E2CB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892225"/>
              <a:ext cx="23622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67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201" y="800099"/>
              <a:ext cx="9575798" cy="6057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Tips to help avoid an attack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0200" y="1142405"/>
            <a:ext cx="9906000" cy="4850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2000" dirty="0"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Strong Passwords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Update Operating System and Applications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6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Use Network Security Tools e.g. Firewalls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 err="1">
                <a:solidFill>
                  <a:srgbClr val="FFFFFF"/>
                </a:solidFill>
                <a:latin typeface="New Atten"/>
                <a:cs typeface="New Atten"/>
              </a:rPr>
              <a:t>Scrutinise</a:t>
            </a: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 Emails </a:t>
            </a:r>
            <a:r>
              <a:rPr lang="en-US" sz="2400" i="1" dirty="0">
                <a:solidFill>
                  <a:srgbClr val="FFFFFF"/>
                </a:solidFill>
                <a:latin typeface="New Atten"/>
                <a:cs typeface="New Atten"/>
              </a:rPr>
              <a:t>(Especially from unknown senders)</a:t>
            </a: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Make use of a Secure VPN and use Secure Wi-Fi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Staff Security Awareness Training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Use Multi-Factor Authentication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ts val="4000"/>
              </a:lnSpc>
            </a:pPr>
            <a:r>
              <a:rPr lang="en-US" sz="2400" b="1" dirty="0">
                <a:solidFill>
                  <a:srgbClr val="FFFFFF"/>
                </a:solidFill>
                <a:latin typeface="New Atten"/>
                <a:cs typeface="New Atten"/>
              </a:rPr>
              <a:t>Regularly Backup Data</a:t>
            </a:r>
            <a:endParaRPr lang="en-US" sz="2400" i="1" dirty="0">
              <a:solidFill>
                <a:srgbClr val="FFFFFF"/>
              </a:solidFill>
              <a:latin typeface="New Atten"/>
              <a:cs typeface="New Atten"/>
            </a:endParaRPr>
          </a:p>
          <a:p>
            <a:pPr marL="12700" marR="5080">
              <a:lnSpc>
                <a:spcPct val="138900"/>
              </a:lnSpc>
            </a:pPr>
            <a:endParaRPr lang="en-US" sz="1800" dirty="0">
              <a:latin typeface="New Atten"/>
              <a:cs typeface="New Atte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grpSp>
        <p:nvGrpSpPr>
          <p:cNvPr id="17" name="object 8">
            <a:extLst>
              <a:ext uri="{FF2B5EF4-FFF2-40B4-BE49-F238E27FC236}">
                <a16:creationId xmlns:a16="http://schemas.microsoft.com/office/drawing/2014/main" id="{28FA4544-4315-8990-9EAA-992E27C8154E}"/>
              </a:ext>
            </a:extLst>
          </p:cNvPr>
          <p:cNvGrpSpPr/>
          <p:nvPr/>
        </p:nvGrpSpPr>
        <p:grpSpPr>
          <a:xfrm>
            <a:off x="1095140" y="1440491"/>
            <a:ext cx="352660" cy="2032116"/>
            <a:chOff x="901700" y="3745400"/>
            <a:chExt cx="236220" cy="1442720"/>
          </a:xfrm>
        </p:grpSpPr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9FE50370-3525-DBF3-B6A4-D7AAD5BAB38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3745400"/>
              <a:ext cx="236220" cy="295275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B56A2412-2CD1-AC1E-0689-120DA16EC4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506950"/>
              <a:ext cx="236220" cy="295275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096AE9F1-35DD-2B6D-3383-042471240C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4121674"/>
              <a:ext cx="236220" cy="295275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6F874F1F-6B8E-1CD3-3F52-AD8091332BD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892225"/>
              <a:ext cx="236220" cy="295275"/>
            </a:xfrm>
            <a:prstGeom prst="rect">
              <a:avLst/>
            </a:prstGeom>
          </p:spPr>
        </p:pic>
      </p:grpSp>
      <p:grpSp>
        <p:nvGrpSpPr>
          <p:cNvPr id="22" name="object 8">
            <a:extLst>
              <a:ext uri="{FF2B5EF4-FFF2-40B4-BE49-F238E27FC236}">
                <a16:creationId xmlns:a16="http://schemas.microsoft.com/office/drawing/2014/main" id="{DE6D667A-19F8-EE35-E022-4677A5EBE412}"/>
              </a:ext>
            </a:extLst>
          </p:cNvPr>
          <p:cNvGrpSpPr/>
          <p:nvPr/>
        </p:nvGrpSpPr>
        <p:grpSpPr>
          <a:xfrm>
            <a:off x="1095140" y="3562737"/>
            <a:ext cx="352660" cy="2032116"/>
            <a:chOff x="901700" y="3745400"/>
            <a:chExt cx="236220" cy="1442720"/>
          </a:xfrm>
        </p:grpSpPr>
        <p:pic>
          <p:nvPicPr>
            <p:cNvPr id="23" name="object 9">
              <a:extLst>
                <a:ext uri="{FF2B5EF4-FFF2-40B4-BE49-F238E27FC236}">
                  <a16:creationId xmlns:a16="http://schemas.microsoft.com/office/drawing/2014/main" id="{2BA8875B-DBB7-E726-D568-8D5DD3B92F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3745400"/>
              <a:ext cx="236220" cy="295275"/>
            </a:xfrm>
            <a:prstGeom prst="rect">
              <a:avLst/>
            </a:prstGeom>
          </p:spPr>
        </p:pic>
        <p:pic>
          <p:nvPicPr>
            <p:cNvPr id="24" name="object 10">
              <a:extLst>
                <a:ext uri="{FF2B5EF4-FFF2-40B4-BE49-F238E27FC236}">
                  <a16:creationId xmlns:a16="http://schemas.microsoft.com/office/drawing/2014/main" id="{90B407FD-1F2B-15E1-9E5A-E7793289E0F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506950"/>
              <a:ext cx="236220" cy="295275"/>
            </a:xfrm>
            <a:prstGeom prst="rect">
              <a:avLst/>
            </a:prstGeom>
          </p:spPr>
        </p:pic>
        <p:pic>
          <p:nvPicPr>
            <p:cNvPr id="25" name="object 11">
              <a:extLst>
                <a:ext uri="{FF2B5EF4-FFF2-40B4-BE49-F238E27FC236}">
                  <a16:creationId xmlns:a16="http://schemas.microsoft.com/office/drawing/2014/main" id="{B9F7FB4C-48AA-2603-A490-3935029BCC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700" y="4121674"/>
              <a:ext cx="236220" cy="295275"/>
            </a:xfrm>
            <a:prstGeom prst="rect">
              <a:avLst/>
            </a:prstGeom>
          </p:spPr>
        </p:pic>
        <p:pic>
          <p:nvPicPr>
            <p:cNvPr id="26" name="object 12">
              <a:extLst>
                <a:ext uri="{FF2B5EF4-FFF2-40B4-BE49-F238E27FC236}">
                  <a16:creationId xmlns:a16="http://schemas.microsoft.com/office/drawing/2014/main" id="{3FA1D8ED-0A7E-A76F-44A9-D88AF7E2CB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892225"/>
              <a:ext cx="236220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0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201" y="800099"/>
              <a:ext cx="9575798" cy="6057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210300" cy="6858000"/>
            </a:xfrm>
            <a:custGeom>
              <a:avLst/>
              <a:gdLst/>
              <a:ahLst/>
              <a:cxnLst/>
              <a:rect l="l" t="t" r="r" b="b"/>
              <a:pathLst>
                <a:path w="6210300" h="6858000">
                  <a:moveTo>
                    <a:pt x="62103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10300" y="6858000"/>
                  </a:lnTo>
                  <a:lnTo>
                    <a:pt x="6210300" y="0"/>
                  </a:lnTo>
                  <a:close/>
                </a:path>
              </a:pathLst>
            </a:custGeom>
            <a:solidFill>
              <a:srgbClr val="FEDC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How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has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home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working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added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risk?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150" y="5872843"/>
            <a:ext cx="6427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New Atten"/>
                <a:cs typeface="New Atten"/>
              </a:rPr>
              <a:t>Source</a:t>
            </a:r>
            <a:r>
              <a:rPr sz="1100" b="1" spc="1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FFFFFF"/>
                </a:solidFill>
                <a:latin typeface="New Atten"/>
                <a:cs typeface="New Atten"/>
              </a:rPr>
              <a:t>:</a:t>
            </a:r>
            <a:r>
              <a:rPr sz="1100" b="1" spc="1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New Atten"/>
                <a:cs typeface="New Atten"/>
              </a:rPr>
              <a:t>https:/</a:t>
            </a:r>
            <a:r>
              <a:rPr sz="1100" b="1" spc="-10" dirty="0">
                <a:solidFill>
                  <a:srgbClr val="FFFFFF"/>
                </a:solidFill>
                <a:latin typeface="New Atten"/>
                <a:cs typeface="New Atten"/>
                <a:hlinkClick r:id="rId4"/>
              </a:rPr>
              <a:t>/www</a:t>
            </a:r>
            <a:r>
              <a:rPr sz="1100" b="1" spc="-10" dirty="0">
                <a:solidFill>
                  <a:srgbClr val="FFFFFF"/>
                </a:solidFill>
                <a:latin typeface="New Atten"/>
                <a:cs typeface="New Atten"/>
              </a:rPr>
              <a:t>.</a:t>
            </a:r>
            <a:r>
              <a:rPr sz="1100" b="1" spc="-10" dirty="0">
                <a:solidFill>
                  <a:srgbClr val="FFFFFF"/>
                </a:solidFill>
                <a:latin typeface="New Atten"/>
                <a:cs typeface="New Atten"/>
                <a:hlinkClick r:id="rId4"/>
              </a:rPr>
              <a:t>csoonline.com/article/3440069/uk-cybersecurity-statistics-you-need-to-know.html</a:t>
            </a:r>
            <a:endParaRPr sz="1100">
              <a:latin typeface="New Atten"/>
              <a:cs typeface="New Att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0329" y="1431827"/>
            <a:ext cx="2960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 err="1">
                <a:solidFill>
                  <a:srgbClr val="FFFFFF"/>
                </a:solidFill>
                <a:latin typeface="New Atten"/>
                <a:cs typeface="New Atten"/>
              </a:rPr>
              <a:t>Organi</a:t>
            </a:r>
            <a:r>
              <a:rPr lang="en-US" sz="1800" b="1" dirty="0" err="1">
                <a:solidFill>
                  <a:srgbClr val="FFFFFF"/>
                </a:solidFill>
                <a:latin typeface="New Atten"/>
                <a:cs typeface="New Atten"/>
              </a:rPr>
              <a:t>s</a:t>
            </a:r>
            <a:r>
              <a:rPr sz="1800" b="1" dirty="0" err="1">
                <a:solidFill>
                  <a:srgbClr val="FFFFFF"/>
                </a:solidFill>
                <a:latin typeface="New Atten"/>
                <a:cs typeface="New Atten"/>
              </a:rPr>
              <a:t>ations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UK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hit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by</a:t>
            </a:r>
            <a:r>
              <a:rPr sz="1800" b="1" spc="-6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Ransomware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2021</a:t>
            </a:r>
            <a:endParaRPr sz="1800" dirty="0">
              <a:latin typeface="New Atten"/>
              <a:cs typeface="New Att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299" y="1935890"/>
            <a:ext cx="4583430" cy="260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For</a:t>
            </a:r>
            <a:r>
              <a:rPr sz="1800" b="1" spc="-6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2021</a:t>
            </a:r>
            <a:r>
              <a:rPr sz="1800" b="1" spc="-8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There</a:t>
            </a:r>
            <a:r>
              <a:rPr sz="1800" b="1" spc="-6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was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ransomware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attack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every</a:t>
            </a:r>
            <a:endParaRPr sz="1800" dirty="0">
              <a:latin typeface="New Atten"/>
              <a:cs typeface="New Atten"/>
            </a:endParaRPr>
          </a:p>
          <a:p>
            <a:pPr marL="12700">
              <a:lnSpc>
                <a:spcPts val="7975"/>
              </a:lnSpc>
              <a:tabLst>
                <a:tab pos="891540" algn="l"/>
              </a:tabLst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1</a:t>
            </a:r>
            <a:r>
              <a:rPr lang="en-US" sz="7000" b="1" spc="-25" dirty="0">
                <a:solidFill>
                  <a:srgbClr val="FCB017"/>
                </a:solidFill>
                <a:latin typeface="New Atten"/>
                <a:cs typeface="New Atten"/>
              </a:rPr>
              <a:t>1 </a:t>
            </a:r>
            <a:r>
              <a:rPr sz="7000" b="1" spc="-10" dirty="0">
                <a:solidFill>
                  <a:srgbClr val="FCB017"/>
                </a:solidFill>
                <a:latin typeface="New Atten"/>
                <a:cs typeface="New Atten"/>
              </a:rPr>
              <a:t>seconds</a:t>
            </a:r>
            <a:endParaRPr sz="7000" dirty="0">
              <a:latin typeface="New Atten"/>
              <a:cs typeface="New Atten"/>
            </a:endParaRPr>
          </a:p>
          <a:p>
            <a:pPr marL="46990">
              <a:lnSpc>
                <a:spcPts val="1735"/>
              </a:lnSpc>
              <a:spcBef>
                <a:spcPts val="91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 2020 it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was</a:t>
            </a:r>
            <a:endParaRPr sz="1800" dirty="0">
              <a:latin typeface="New Atten"/>
              <a:cs typeface="New Atten"/>
            </a:endParaRPr>
          </a:p>
          <a:p>
            <a:pPr marL="46990">
              <a:lnSpc>
                <a:spcPts val="7975"/>
              </a:lnSpc>
              <a:tabLst>
                <a:tab pos="1090295" algn="l"/>
              </a:tabLst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14</a:t>
            </a:r>
            <a:r>
              <a:rPr sz="7000" b="1" dirty="0">
                <a:solidFill>
                  <a:srgbClr val="FCB017"/>
                </a:solidFill>
                <a:latin typeface="New Atten"/>
                <a:cs typeface="New Atten"/>
              </a:rPr>
              <a:t>	</a:t>
            </a:r>
            <a:r>
              <a:rPr sz="7000" b="1" spc="-10" dirty="0">
                <a:solidFill>
                  <a:srgbClr val="FCB017"/>
                </a:solidFill>
                <a:latin typeface="New Atten"/>
                <a:cs typeface="New Atten"/>
              </a:rPr>
              <a:t>seconds</a:t>
            </a:r>
            <a:endParaRPr sz="7000" dirty="0">
              <a:latin typeface="New Atten"/>
              <a:cs typeface="New Att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0301" y="2553039"/>
            <a:ext cx="2865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these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resulted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criminals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successfully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encrypting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data!</a:t>
            </a:r>
            <a:endParaRPr sz="1800" dirty="0">
              <a:latin typeface="New Atten"/>
              <a:cs typeface="New Att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9301" y="1166110"/>
            <a:ext cx="1629410" cy="226822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55%</a:t>
            </a:r>
            <a:endParaRPr sz="700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78%</a:t>
            </a:r>
            <a:endParaRPr sz="7000">
              <a:latin typeface="New Atten"/>
              <a:cs typeface="New Att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3900" y="3698890"/>
            <a:ext cx="453707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2547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average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cost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Ransomware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including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recovery,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 the</a:t>
            </a:r>
            <a:r>
              <a:rPr sz="1800" b="1" spc="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UK</a:t>
            </a:r>
            <a:r>
              <a:rPr sz="1800" b="1" spc="-7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was</a:t>
            </a:r>
            <a:endParaRPr sz="1800">
              <a:latin typeface="New Atten"/>
              <a:cs typeface="New Atten"/>
            </a:endParaRPr>
          </a:p>
          <a:p>
            <a:pPr marL="38100">
              <a:lnSpc>
                <a:spcPts val="7450"/>
              </a:lnSpc>
            </a:pPr>
            <a:r>
              <a:rPr sz="2700" b="1" baseline="131172" dirty="0">
                <a:solidFill>
                  <a:srgbClr val="FFFFFF"/>
                </a:solidFill>
                <a:latin typeface="New Atten"/>
                <a:cs typeface="New Atten"/>
              </a:rPr>
              <a:t>around</a:t>
            </a:r>
            <a:r>
              <a:rPr sz="2700" b="1" spc="480" baseline="131172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7000" b="1" spc="-65" dirty="0">
                <a:solidFill>
                  <a:srgbClr val="FCB017"/>
                </a:solidFill>
                <a:latin typeface="New Atten"/>
                <a:cs typeface="New Atten"/>
              </a:rPr>
              <a:t>£740,000</a:t>
            </a:r>
            <a:endParaRPr sz="7000">
              <a:latin typeface="New Atten"/>
              <a:cs typeface="New Att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201" y="800099"/>
            <a:ext cx="9575798" cy="6057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35" dirty="0"/>
              <a:t> </a:t>
            </a:r>
            <a:r>
              <a:rPr spc="-45" dirty="0"/>
              <a:t>True</a:t>
            </a:r>
            <a:r>
              <a:rPr spc="-35" dirty="0"/>
              <a:t> </a:t>
            </a:r>
            <a:r>
              <a:rPr dirty="0"/>
              <a:t>Impact</a:t>
            </a:r>
            <a:r>
              <a:rPr spc="-3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Cyber</a:t>
            </a:r>
            <a:r>
              <a:rPr spc="-100" dirty="0"/>
              <a:t> </a:t>
            </a:r>
            <a:r>
              <a:rPr spc="-10" dirty="0"/>
              <a:t>Crime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200" y="1304481"/>
            <a:ext cx="3749675" cy="381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819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Cyber</a:t>
            </a:r>
            <a:r>
              <a:rPr sz="3000" b="1" spc="-8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Crime</a:t>
            </a:r>
            <a:r>
              <a:rPr sz="3000" b="1" spc="-1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is</a:t>
            </a:r>
            <a:r>
              <a:rPr sz="3000" b="1" spc="-1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spc="-25" dirty="0">
                <a:solidFill>
                  <a:srgbClr val="FCB017"/>
                </a:solidFill>
                <a:latin typeface="New Atten"/>
                <a:cs typeface="New Atten"/>
              </a:rPr>
              <a:t>up,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how</a:t>
            </a:r>
            <a:r>
              <a:rPr sz="3000" b="1" spc="-9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spc="-10" dirty="0">
                <a:solidFill>
                  <a:srgbClr val="FCB017"/>
                </a:solidFill>
                <a:latin typeface="New Atten"/>
                <a:cs typeface="New Atten"/>
              </a:rPr>
              <a:t>much?</a:t>
            </a:r>
            <a:endParaRPr sz="3000">
              <a:latin typeface="New Atten"/>
              <a:cs typeface="New Atten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According</a:t>
            </a:r>
            <a:r>
              <a:rPr sz="1800" b="1" spc="-4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to</a:t>
            </a:r>
            <a:r>
              <a:rPr sz="1800" b="1" spc="-1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a</a:t>
            </a:r>
            <a:r>
              <a:rPr sz="1800" b="1" spc="-1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study</a:t>
            </a:r>
            <a:r>
              <a:rPr sz="1800" b="1" spc="-5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3F3E44"/>
                </a:solidFill>
                <a:latin typeface="New Atten"/>
                <a:cs typeface="New Atten"/>
              </a:rPr>
              <a:t>by</a:t>
            </a:r>
            <a:r>
              <a:rPr sz="1800" b="1" spc="-9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3F3E44"/>
                </a:solidFill>
                <a:latin typeface="New Atten"/>
                <a:cs typeface="New Atten"/>
              </a:rPr>
              <a:t>Tessian</a:t>
            </a:r>
            <a:r>
              <a:rPr sz="1800" b="1" spc="-10" dirty="0">
                <a:solidFill>
                  <a:srgbClr val="3F3E44"/>
                </a:solidFill>
                <a:latin typeface="New Atten"/>
                <a:cs typeface="New Atten"/>
              </a:rPr>
              <a:t> study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in</a:t>
            </a:r>
            <a:r>
              <a:rPr sz="18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2021</a:t>
            </a:r>
            <a:r>
              <a:rPr sz="1800" b="1" spc="-6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‘the cost</a:t>
            </a:r>
            <a:r>
              <a:rPr sz="18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of</a:t>
            </a:r>
            <a:r>
              <a:rPr sz="1800" b="1" spc="-2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Phishing’</a:t>
            </a:r>
            <a:r>
              <a:rPr sz="1800" b="1" spc="34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3F3E44"/>
                </a:solidFill>
                <a:latin typeface="New Atten"/>
                <a:cs typeface="New Atten"/>
              </a:rPr>
              <a:t>phishing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attacks</a:t>
            </a:r>
            <a:r>
              <a:rPr sz="1800" b="1" spc="-2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alone</a:t>
            </a:r>
            <a:r>
              <a:rPr sz="1800" b="1" spc="-1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have</a:t>
            </a:r>
            <a:r>
              <a:rPr sz="1800" b="1" spc="-2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quadrupled</a:t>
            </a:r>
            <a:r>
              <a:rPr sz="1800" b="1" spc="-1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3F3E44"/>
                </a:solidFill>
                <a:latin typeface="New Atten"/>
                <a:cs typeface="New Atten"/>
              </a:rPr>
              <a:t>since 2017.</a:t>
            </a:r>
            <a:endParaRPr sz="1800">
              <a:latin typeface="New Atten"/>
              <a:cs typeface="New Atten"/>
            </a:endParaRPr>
          </a:p>
          <a:p>
            <a:pPr marL="12700" marR="126364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Over</a:t>
            </a:r>
            <a:r>
              <a:rPr sz="1800" b="1" spc="-6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2million</a:t>
            </a:r>
            <a:r>
              <a:rPr sz="1800" b="1" spc="-6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websites</a:t>
            </a:r>
            <a:r>
              <a:rPr sz="1800" b="1" spc="-6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were</a:t>
            </a:r>
            <a:r>
              <a:rPr sz="1800" b="1" spc="-2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3F3E44"/>
                </a:solidFill>
                <a:latin typeface="New Atten"/>
                <a:cs typeface="New Atten"/>
              </a:rPr>
              <a:t>deemed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unsafe</a:t>
            </a:r>
            <a:r>
              <a:rPr sz="1800" b="1" spc="-3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between</a:t>
            </a:r>
            <a:r>
              <a:rPr sz="1800" b="1" spc="-7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January</a:t>
            </a:r>
            <a:r>
              <a:rPr sz="1800" b="1" spc="-5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2016</a:t>
            </a:r>
            <a:r>
              <a:rPr sz="1800" b="1" spc="-1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25" dirty="0">
                <a:solidFill>
                  <a:srgbClr val="3F3E44"/>
                </a:solidFill>
                <a:latin typeface="New Atten"/>
                <a:cs typeface="New Atten"/>
              </a:rPr>
              <a:t>and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January</a:t>
            </a:r>
            <a:r>
              <a:rPr sz="1800" b="1" spc="-6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3F3E44"/>
                </a:solidFill>
                <a:latin typeface="New Atten"/>
                <a:cs typeface="New Atten"/>
              </a:rPr>
              <a:t>2021.</a:t>
            </a:r>
            <a:endParaRPr sz="180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The</a:t>
            </a:r>
            <a:r>
              <a:rPr sz="1800" b="1" spc="-4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average</a:t>
            </a:r>
            <a:r>
              <a:rPr sz="1800" b="1" spc="-2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downtime</a:t>
            </a:r>
            <a:r>
              <a:rPr sz="1800" b="1" spc="-6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was</a:t>
            </a:r>
            <a:r>
              <a:rPr sz="1800" b="1" spc="-2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3F3E44"/>
                </a:solidFill>
                <a:latin typeface="New Atten"/>
                <a:cs typeface="New Atten"/>
              </a:rPr>
              <a:t>16</a:t>
            </a:r>
            <a:r>
              <a:rPr sz="1800" b="1" spc="-2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3F3E44"/>
                </a:solidFill>
                <a:latin typeface="New Atten"/>
                <a:cs typeface="New Atten"/>
              </a:rPr>
              <a:t>day</a:t>
            </a:r>
            <a:r>
              <a:rPr sz="2000" b="1" spc="-10" dirty="0">
                <a:solidFill>
                  <a:srgbClr val="3F3E44"/>
                </a:solidFill>
                <a:latin typeface="New Atten"/>
                <a:cs typeface="New Atten"/>
              </a:rPr>
              <a:t>s.</a:t>
            </a:r>
            <a:endParaRPr sz="2000">
              <a:latin typeface="New Atten"/>
              <a:cs typeface="New Atte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6103" y="1797557"/>
            <a:ext cx="6593674" cy="30019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1200" y="5542429"/>
            <a:ext cx="3849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Source</a:t>
            </a:r>
            <a:r>
              <a:rPr sz="1100" b="1" spc="-1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Data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:</a:t>
            </a:r>
            <a:r>
              <a:rPr sz="1100" b="1" spc="20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The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Cost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of</a:t>
            </a:r>
            <a:r>
              <a:rPr sz="1100" b="1" spc="-2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Phishing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2021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–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Report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conducted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spc="-25" dirty="0">
                <a:solidFill>
                  <a:srgbClr val="3F3E44"/>
                </a:solidFill>
                <a:latin typeface="New Atten"/>
                <a:cs typeface="New Atten"/>
              </a:rPr>
              <a:t>by </a:t>
            </a:r>
            <a:r>
              <a:rPr sz="1100" b="1" spc="-10" dirty="0">
                <a:solidFill>
                  <a:srgbClr val="3F3E44"/>
                </a:solidFill>
                <a:latin typeface="New Atten"/>
                <a:cs typeface="New Atten"/>
              </a:rPr>
              <a:t>Proofpoint</a:t>
            </a:r>
            <a:r>
              <a:rPr sz="1100" b="1" spc="-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/ </a:t>
            </a:r>
            <a:r>
              <a:rPr sz="1100" b="1" spc="-10" dirty="0">
                <a:solidFill>
                  <a:srgbClr val="3F3E44"/>
                </a:solidFill>
                <a:latin typeface="New Atten"/>
                <a:cs typeface="New Atten"/>
              </a:rPr>
              <a:t>Ponemon</a:t>
            </a:r>
            <a:endParaRPr sz="1100">
              <a:latin typeface="New Atten"/>
              <a:cs typeface="New Atte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61645" y="4866980"/>
            <a:ext cx="2101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Source:</a:t>
            </a:r>
            <a:r>
              <a:rPr sz="1100" b="1" spc="-6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spc="-10" dirty="0">
                <a:solidFill>
                  <a:srgbClr val="3F3E44"/>
                </a:solidFill>
                <a:latin typeface="New Atten"/>
                <a:cs typeface="New Atten"/>
              </a:rPr>
              <a:t>Tessian </a:t>
            </a:r>
            <a:r>
              <a:rPr sz="1100" b="1" spc="-35" dirty="0">
                <a:solidFill>
                  <a:srgbClr val="3F3E44"/>
                </a:solidFill>
                <a:latin typeface="New Atten"/>
                <a:cs typeface="New Atten"/>
              </a:rPr>
              <a:t>IT,</a:t>
            </a:r>
            <a:r>
              <a:rPr sz="1100" b="1" spc="-30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12</a:t>
            </a:r>
            <a:r>
              <a:rPr sz="1100" b="1" spc="-4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dirty="0">
                <a:solidFill>
                  <a:srgbClr val="3F3E44"/>
                </a:solidFill>
                <a:latin typeface="New Atten"/>
                <a:cs typeface="New Atten"/>
              </a:rPr>
              <a:t>January</a:t>
            </a:r>
            <a:r>
              <a:rPr sz="1100" b="1" spc="-35" dirty="0">
                <a:solidFill>
                  <a:srgbClr val="3F3E44"/>
                </a:solidFill>
                <a:latin typeface="New Atten"/>
                <a:cs typeface="New Atten"/>
              </a:rPr>
              <a:t> </a:t>
            </a:r>
            <a:r>
              <a:rPr sz="1100" b="1" spc="-20" dirty="0">
                <a:solidFill>
                  <a:srgbClr val="3F3E44"/>
                </a:solidFill>
                <a:latin typeface="New Atten"/>
                <a:cs typeface="New Atten"/>
              </a:rPr>
              <a:t>2022</a:t>
            </a:r>
            <a:endParaRPr sz="1100">
              <a:latin typeface="New Atten"/>
              <a:cs typeface="New Att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0397" y="800099"/>
              <a:ext cx="9561602" cy="60579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5197" y="2160682"/>
            <a:ext cx="79228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If</a:t>
            </a:r>
            <a:r>
              <a:rPr sz="3000" b="1" spc="-6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that</a:t>
            </a:r>
            <a:r>
              <a:rPr sz="3000" b="1" spc="-1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is</a:t>
            </a:r>
            <a:r>
              <a:rPr sz="3000" b="1" spc="-1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the</a:t>
            </a:r>
            <a:r>
              <a:rPr sz="3000" b="1" spc="-1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case</a:t>
            </a:r>
            <a:r>
              <a:rPr sz="3000" b="1" spc="-2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then</a:t>
            </a:r>
            <a:r>
              <a:rPr sz="3000" b="1" spc="-9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Why</a:t>
            </a:r>
            <a:r>
              <a:rPr sz="3000" b="1" spc="-7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don’t</a:t>
            </a:r>
            <a:r>
              <a:rPr sz="3000" b="1" spc="-75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we</a:t>
            </a:r>
            <a:r>
              <a:rPr sz="3000" b="1" spc="-2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dirty="0">
                <a:solidFill>
                  <a:srgbClr val="FCB017"/>
                </a:solidFill>
                <a:latin typeface="New Atten"/>
                <a:cs typeface="New Atten"/>
              </a:rPr>
              <a:t>hear</a:t>
            </a:r>
            <a:r>
              <a:rPr sz="3000" b="1" spc="-80" dirty="0">
                <a:solidFill>
                  <a:srgbClr val="FCB017"/>
                </a:solidFill>
                <a:latin typeface="New Atten"/>
                <a:cs typeface="New Atten"/>
              </a:rPr>
              <a:t> </a:t>
            </a:r>
            <a:r>
              <a:rPr sz="3000" b="1" spc="-20" dirty="0">
                <a:solidFill>
                  <a:srgbClr val="FCB017"/>
                </a:solidFill>
                <a:latin typeface="New Atten"/>
                <a:cs typeface="New Atten"/>
              </a:rPr>
              <a:t>more?</a:t>
            </a:r>
            <a:endParaRPr sz="3000">
              <a:latin typeface="New Atten"/>
              <a:cs typeface="New Atte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0196" y="2783789"/>
            <a:ext cx="10279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100"/>
              </a:spcBef>
              <a:buChar char="•"/>
              <a:tabLst>
                <a:tab pos="343535" algn="l"/>
                <a:tab pos="344170" algn="l"/>
              </a:tabLst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It’s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not</a:t>
            </a:r>
            <a:r>
              <a:rPr sz="18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newsworthy</a:t>
            </a:r>
            <a:endParaRPr sz="1800">
              <a:latin typeface="New Atten"/>
              <a:cs typeface="New Atten"/>
            </a:endParaRPr>
          </a:p>
          <a:p>
            <a:pPr marL="343535" indent="-331470">
              <a:lnSpc>
                <a:spcPct val="100000"/>
              </a:lnSpc>
              <a:buChar char="•"/>
              <a:tabLst>
                <a:tab pos="343535" algn="l"/>
                <a:tab pos="344170" algn="l"/>
              </a:tabLst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It’s</a:t>
            </a:r>
            <a:r>
              <a:rPr sz="1800" b="1" spc="-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embarrassing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to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admit</a:t>
            </a:r>
            <a:r>
              <a:rPr sz="1800" b="1" spc="-6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you’ve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been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hacked</a:t>
            </a:r>
            <a:endParaRPr sz="1800">
              <a:latin typeface="New Atten"/>
              <a:cs typeface="New Atten"/>
            </a:endParaRPr>
          </a:p>
          <a:p>
            <a:pPr marL="343535" indent="-331470">
              <a:lnSpc>
                <a:spcPct val="100000"/>
              </a:lnSpc>
              <a:buChar char="•"/>
              <a:tabLst>
                <a:tab pos="343535" algn="l"/>
                <a:tab pos="344170" algn="l"/>
              </a:tabLst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Horrible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PR;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do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you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really</a:t>
            </a:r>
            <a:r>
              <a:rPr sz="1800" b="1" spc="-8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want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your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clients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to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know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their</a:t>
            </a:r>
            <a:r>
              <a:rPr sz="1800" b="1" spc="-5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information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was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accessed?</a:t>
            </a:r>
            <a:endParaRPr sz="1800">
              <a:latin typeface="New Atten"/>
              <a:cs typeface="New Atten"/>
            </a:endParaRPr>
          </a:p>
          <a:p>
            <a:pPr marL="336550" indent="-324485">
              <a:lnSpc>
                <a:spcPct val="100000"/>
              </a:lnSpc>
              <a:buChar char="•"/>
              <a:tabLst>
                <a:tab pos="336550" algn="l"/>
                <a:tab pos="337185" algn="l"/>
              </a:tabLst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legal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ramifications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(fines,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lawsuits,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legal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fees)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can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be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significant,</a:t>
            </a:r>
            <a:r>
              <a:rPr sz="18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so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many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incidents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go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unreported.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4497" y="341283"/>
            <a:ext cx="9344660" cy="121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8520" algn="l"/>
              </a:tabLst>
            </a:pPr>
            <a:r>
              <a:rPr dirty="0">
                <a:solidFill>
                  <a:srgbClr val="FFFFFF"/>
                </a:solidFill>
              </a:rPr>
              <a:t>Are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SMB’s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target?</a:t>
            </a:r>
            <a:r>
              <a:rPr dirty="0">
                <a:solidFill>
                  <a:srgbClr val="FFFFFF"/>
                </a:solidFill>
              </a:rPr>
              <a:t>	-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More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so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than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you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might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think</a:t>
            </a:r>
          </a:p>
          <a:p>
            <a:pPr marL="40005" marR="5080">
              <a:lnSpc>
                <a:spcPct val="100000"/>
              </a:lnSpc>
              <a:spcBef>
                <a:spcPts val="1475"/>
              </a:spcBef>
            </a:pPr>
            <a:r>
              <a:rPr sz="1800" dirty="0">
                <a:solidFill>
                  <a:srgbClr val="FFFFFF"/>
                </a:solidFill>
              </a:rPr>
              <a:t>Enterprise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are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larger</a:t>
            </a:r>
            <a:r>
              <a:rPr sz="1800" spc="-6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targets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but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have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better</a:t>
            </a:r>
            <a:r>
              <a:rPr sz="1800" spc="-6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defences,</a:t>
            </a:r>
            <a:r>
              <a:rPr sz="1800" spc="-6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attacks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take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time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and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resources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to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plan. </a:t>
            </a:r>
            <a:r>
              <a:rPr sz="1800" dirty="0">
                <a:solidFill>
                  <a:srgbClr val="FFFFFF"/>
                </a:solidFill>
              </a:rPr>
              <a:t>SMB’s</a:t>
            </a:r>
            <a:r>
              <a:rPr sz="1800" spc="-4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are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desirable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targets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for</a:t>
            </a:r>
            <a:r>
              <a:rPr sz="1800" spc="-6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faster</a:t>
            </a:r>
            <a:r>
              <a:rPr sz="1800" spc="-6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easier</a:t>
            </a:r>
            <a:r>
              <a:rPr sz="1800" spc="-65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compromise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2239233" y="4471542"/>
            <a:ext cx="19526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UK</a:t>
            </a:r>
            <a:r>
              <a:rPr sz="1800" b="1" spc="-4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Consumers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Claim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they</a:t>
            </a:r>
            <a:r>
              <a:rPr sz="1800" b="1" spc="-7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will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stop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spending.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5947" y="4471526"/>
            <a:ext cx="1417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claim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they</a:t>
            </a:r>
            <a:r>
              <a:rPr sz="1800" b="1" spc="-7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will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never</a:t>
            </a:r>
            <a:r>
              <a:rPr sz="1800" b="1" spc="-9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return.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8595" y="4471526"/>
            <a:ext cx="2440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and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UK</a:t>
            </a:r>
            <a:r>
              <a:rPr sz="1800" b="1" spc="-4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companies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were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found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to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had</a:t>
            </a:r>
            <a:r>
              <a:rPr sz="18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New Atten"/>
                <a:cs typeface="New Atten"/>
              </a:rPr>
              <a:t>lost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business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due</a:t>
            </a:r>
            <a:r>
              <a:rPr sz="1800" b="1" spc="-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New Atten"/>
                <a:cs typeface="New Atten"/>
              </a:rPr>
              <a:t>to </a:t>
            </a:r>
            <a:r>
              <a:rPr sz="1800" b="1" spc="-10" dirty="0">
                <a:solidFill>
                  <a:srgbClr val="FFFFFF"/>
                </a:solidFill>
                <a:latin typeface="New Atten"/>
                <a:cs typeface="New Atten"/>
              </a:rPr>
              <a:t>security Issues.</a:t>
            </a:r>
            <a:endParaRPr sz="1800">
              <a:latin typeface="New Atten"/>
              <a:cs typeface="New Att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197" y="4260095"/>
            <a:ext cx="89223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0" algn="l"/>
                <a:tab pos="7274559" algn="l"/>
              </a:tabLst>
            </a:pP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44%</a:t>
            </a:r>
            <a:r>
              <a:rPr sz="7000" b="1" dirty="0">
                <a:solidFill>
                  <a:srgbClr val="FCB017"/>
                </a:solidFill>
                <a:latin typeface="New Atten"/>
                <a:cs typeface="New Atten"/>
              </a:rPr>
              <a:t>	</a:t>
            </a: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41%</a:t>
            </a:r>
            <a:r>
              <a:rPr sz="7000" b="1" dirty="0">
                <a:solidFill>
                  <a:srgbClr val="FCB017"/>
                </a:solidFill>
                <a:latin typeface="New Atten"/>
                <a:cs typeface="New Atten"/>
              </a:rPr>
              <a:t>	</a:t>
            </a:r>
            <a:r>
              <a:rPr sz="7000" b="1" spc="-25" dirty="0">
                <a:solidFill>
                  <a:srgbClr val="FCB017"/>
                </a:solidFill>
                <a:latin typeface="New Atten"/>
                <a:cs typeface="New Atten"/>
              </a:rPr>
              <a:t>38%</a:t>
            </a:r>
            <a:endParaRPr sz="7000">
              <a:latin typeface="New Atten"/>
              <a:cs typeface="New Att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F3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3548" y="863599"/>
            <a:ext cx="9568451" cy="5994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Future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2399" y="1725531"/>
            <a:ext cx="91122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Firewall Anti-virus</a:t>
            </a:r>
            <a:endParaRPr sz="1600">
              <a:latin typeface="New Atten"/>
              <a:cs typeface="New Att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2399" y="2797411"/>
            <a:ext cx="402209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Detection</a:t>
            </a:r>
            <a:r>
              <a:rPr sz="16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&amp;</a:t>
            </a:r>
            <a:r>
              <a:rPr sz="16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Response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Platform</a:t>
            </a:r>
            <a:r>
              <a:rPr sz="16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(SIEM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&amp;</a:t>
            </a:r>
            <a:r>
              <a:rPr sz="16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New Atten"/>
                <a:cs typeface="New Atten"/>
              </a:rPr>
              <a:t>EDR)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Network</a:t>
            </a:r>
            <a:r>
              <a:rPr sz="16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Sensors</a:t>
            </a:r>
            <a:endParaRPr sz="160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Log</a:t>
            </a:r>
            <a:r>
              <a:rPr sz="16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aggregation</a:t>
            </a:r>
            <a:r>
              <a:rPr sz="16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(on</a:t>
            </a:r>
            <a:r>
              <a:rPr sz="1600" b="1" spc="-3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prem/remote/cloud)</a:t>
            </a:r>
            <a:endParaRPr sz="1600">
              <a:latin typeface="New Atten"/>
              <a:cs typeface="New Atte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6600" y="850687"/>
            <a:ext cx="5597237" cy="45736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1347" y="1555750"/>
            <a:ext cx="1427480" cy="1191895"/>
          </a:xfrm>
          <a:prstGeom prst="rect">
            <a:avLst/>
          </a:prstGeom>
          <a:solidFill>
            <a:srgbClr val="7DCCE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9939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New Atten"/>
                <a:cs typeface="New Atten"/>
              </a:rPr>
              <a:t>Prevent</a:t>
            </a:r>
            <a:endParaRPr sz="2400">
              <a:latin typeface="New Atten"/>
              <a:cs typeface="New Atte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dirty="0"/>
              <a:t>It’s</a:t>
            </a:r>
            <a:r>
              <a:rPr spc="-10" dirty="0"/>
              <a:t> </a:t>
            </a:r>
            <a:r>
              <a:rPr dirty="0"/>
              <a:t>Like</a:t>
            </a:r>
            <a:r>
              <a:rPr spc="-5" dirty="0"/>
              <a:t> </a:t>
            </a:r>
            <a:r>
              <a:rPr spc="-10" dirty="0"/>
              <a:t>Having</a:t>
            </a:r>
            <a:r>
              <a:rPr spc="-60" dirty="0"/>
              <a:t> </a:t>
            </a:r>
            <a:r>
              <a:rPr spc="-40" dirty="0"/>
              <a:t>Your</a:t>
            </a:r>
            <a:r>
              <a:rPr spc="-35" dirty="0"/>
              <a:t> </a:t>
            </a:r>
            <a:r>
              <a:rPr dirty="0"/>
              <a:t>Own</a:t>
            </a:r>
            <a:r>
              <a:rPr spc="-1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10" dirty="0"/>
              <a:t>Department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347" y="2747352"/>
            <a:ext cx="1427480" cy="1280795"/>
          </a:xfrm>
          <a:prstGeom prst="rect">
            <a:avLst/>
          </a:prstGeom>
          <a:solidFill>
            <a:srgbClr val="F2975B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25781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New Atten"/>
                <a:cs typeface="New Atten"/>
              </a:rPr>
              <a:t>Detect</a:t>
            </a:r>
            <a:endParaRPr sz="2400">
              <a:latin typeface="New Atten"/>
              <a:cs typeface="New Att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347" y="4027995"/>
            <a:ext cx="1427480" cy="1292225"/>
          </a:xfrm>
          <a:prstGeom prst="rect">
            <a:avLst/>
          </a:prstGeom>
          <a:solidFill>
            <a:srgbClr val="EFBF5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New Atten"/>
                <a:cs typeface="New Atten"/>
              </a:rPr>
              <a:t>Monitor</a:t>
            </a:r>
            <a:endParaRPr sz="2400">
              <a:latin typeface="New Atten"/>
              <a:cs typeface="New Att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2399" y="4136430"/>
            <a:ext cx="24301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Security</a:t>
            </a:r>
            <a:r>
              <a:rPr sz="1600" b="1" spc="-50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Operations</a:t>
            </a:r>
            <a:r>
              <a:rPr sz="1600" b="1" spc="-1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Center </a:t>
            </a: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Threat</a:t>
            </a:r>
            <a:r>
              <a:rPr sz="1600" b="1" spc="-2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Hunting</a:t>
            </a:r>
            <a:endParaRPr sz="1600">
              <a:latin typeface="New Atten"/>
              <a:cs typeface="New Atte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b="1" dirty="0">
                <a:solidFill>
                  <a:srgbClr val="FFFFFF"/>
                </a:solidFill>
                <a:latin typeface="New Atten"/>
                <a:cs typeface="New Atten"/>
              </a:rPr>
              <a:t>Security</a:t>
            </a:r>
            <a:r>
              <a:rPr sz="1600" b="1" spc="-35" dirty="0">
                <a:solidFill>
                  <a:srgbClr val="FFFFFF"/>
                </a:solidFill>
                <a:latin typeface="New Atten"/>
                <a:cs typeface="New Atte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New Atten"/>
                <a:cs typeface="New Atten"/>
              </a:rPr>
              <a:t>Research</a:t>
            </a:r>
            <a:endParaRPr sz="1600">
              <a:latin typeface="New Atten"/>
              <a:cs typeface="New Att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828</Words>
  <Application>Microsoft Office PowerPoint</Application>
  <PresentationFormat>Widescreen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Europa-Bold</vt:lpstr>
      <vt:lpstr>New Atten</vt:lpstr>
      <vt:lpstr>NewAtten-Book</vt:lpstr>
      <vt:lpstr>Times New Roman</vt:lpstr>
      <vt:lpstr>Office Theme</vt:lpstr>
      <vt:lpstr>Cyber Threats, Cyber resilience</vt:lpstr>
      <vt:lpstr>60%</vt:lpstr>
      <vt:lpstr>Cybersecurity Challenges Are Intensifying</vt:lpstr>
      <vt:lpstr>Types of Cyber Attack </vt:lpstr>
      <vt:lpstr>Tips to help avoid an attack</vt:lpstr>
      <vt:lpstr>How has home working added to the risk?</vt:lpstr>
      <vt:lpstr>The True Impact of Cyber Crime</vt:lpstr>
      <vt:lpstr>Are SMB’s a target? - More so than you might think Enterprise are larger targets but have better defences, attacks take time and resources to plan. SMB’s are desirable targets for faster easier compromise</vt:lpstr>
      <vt:lpstr>Future Security</vt:lpstr>
      <vt:lpstr>Security Package Options</vt:lpstr>
      <vt:lpstr>Questions?</vt:lpstr>
      <vt:lpstr>Stay in touch!  Web: www.cheekymunkey.co.uk Email: rick@cheekymunkey.co.uk Tel: 07715104663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Threats, Cyber resilience</dc:title>
  <cp:lastModifiedBy>Rick Wilmott</cp:lastModifiedBy>
  <cp:revision>1</cp:revision>
  <dcterms:created xsi:type="dcterms:W3CDTF">2022-12-13T15:27:54Z</dcterms:created>
  <dcterms:modified xsi:type="dcterms:W3CDTF">2022-12-15T10:48:25Z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2022-09-22T00:00:00Z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2022-12-13T00:00:00Z</vt:filetime>
  </property>
  <property fmtid="{D5CDD505-2E9C-101B-9397-08002B2CF9AE}" pid="5" name="Producer">
    <vt:lpwstr>Adobe PDF Library 16.0.7</vt:lpwstr>
  </property>
</Properties>
</file>