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62" r:id="rId2"/>
    <p:sldId id="631" r:id="rId3"/>
    <p:sldId id="899" r:id="rId4"/>
    <p:sldId id="898" r:id="rId5"/>
    <p:sldId id="630" r:id="rId6"/>
    <p:sldId id="2890" r:id="rId7"/>
    <p:sldId id="2885" r:id="rId8"/>
    <p:sldId id="2889" r:id="rId9"/>
    <p:sldId id="2891" r:id="rId10"/>
    <p:sldId id="2880" r:id="rId11"/>
    <p:sldId id="1533" r:id="rId12"/>
    <p:sldId id="1534" r:id="rId13"/>
    <p:sldId id="2883" r:id="rId14"/>
    <p:sldId id="2882" r:id="rId15"/>
    <p:sldId id="2808" r:id="rId16"/>
    <p:sldId id="2843" r:id="rId17"/>
    <p:sldId id="2818" r:id="rId18"/>
    <p:sldId id="2848" r:id="rId19"/>
    <p:sldId id="2849" r:id="rId20"/>
    <p:sldId id="2850" r:id="rId21"/>
    <p:sldId id="2851" r:id="rId22"/>
    <p:sldId id="2852" r:id="rId23"/>
    <p:sldId id="2853" r:id="rId24"/>
    <p:sldId id="2854" r:id="rId25"/>
    <p:sldId id="2855" r:id="rId26"/>
    <p:sldId id="2856" r:id="rId27"/>
    <p:sldId id="2857" r:id="rId28"/>
    <p:sldId id="2858" r:id="rId29"/>
    <p:sldId id="2859" r:id="rId30"/>
    <p:sldId id="2860" r:id="rId31"/>
    <p:sldId id="2861" r:id="rId32"/>
    <p:sldId id="2876" r:id="rId33"/>
    <p:sldId id="2877" r:id="rId34"/>
    <p:sldId id="2878" r:id="rId35"/>
    <p:sldId id="2879" r:id="rId36"/>
    <p:sldId id="2864" r:id="rId37"/>
    <p:sldId id="2865" r:id="rId38"/>
    <p:sldId id="2866" r:id="rId39"/>
    <p:sldId id="2867" r:id="rId40"/>
    <p:sldId id="2868" r:id="rId41"/>
    <p:sldId id="258" r:id="rId42"/>
    <p:sldId id="2844" r:id="rId43"/>
    <p:sldId id="2870" r:id="rId44"/>
    <p:sldId id="2846" r:id="rId45"/>
    <p:sldId id="2875" r:id="rId46"/>
    <p:sldId id="2884" r:id="rId47"/>
    <p:sldId id="2873" r:id="rId48"/>
    <p:sldId id="2874" r:id="rId49"/>
    <p:sldId id="286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13" userDrawn="1">
          <p15:clr>
            <a:srgbClr val="A4A3A4"/>
          </p15:clr>
        </p15:guide>
        <p15:guide id="2" pos="3817" userDrawn="1">
          <p15:clr>
            <a:srgbClr val="A4A3A4"/>
          </p15:clr>
        </p15:guide>
        <p15:guide id="3" orient="horz" pos="1049" userDrawn="1">
          <p15:clr>
            <a:srgbClr val="A4A3A4"/>
          </p15:clr>
        </p15:guide>
        <p15:guide id="4" orient="horz" pos="70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D2521"/>
    <a:srgbClr val="1051A9"/>
    <a:srgbClr val="D5D4D0"/>
    <a:srgbClr val="0099FF"/>
    <a:srgbClr val="E0950E"/>
    <a:srgbClr val="F0A010"/>
    <a:srgbClr val="00CC99"/>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22" autoAdjust="0"/>
    <p:restoredTop sz="93059" autoAdjust="0"/>
  </p:normalViewPr>
  <p:slideViewPr>
    <p:cSldViewPr>
      <p:cViewPr varScale="1">
        <p:scale>
          <a:sx n="115" d="100"/>
          <a:sy n="115" d="100"/>
        </p:scale>
        <p:origin x="632" y="208"/>
      </p:cViewPr>
      <p:guideLst>
        <p:guide orient="horz" pos="3713"/>
        <p:guide pos="3817"/>
        <p:guide orient="horz" pos="1049"/>
        <p:guide orient="horz" pos="709"/>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p:scale>
          <a:sx n="123" d="100"/>
          <a:sy n="123" d="100"/>
        </p:scale>
        <p:origin x="2640" y="-848"/>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022BC3-E7D3-4219-8901-2CDB2AE38AC4}" type="datetimeFigureOut">
              <a:rPr lang="en-GB" smtClean="0"/>
              <a:pPr/>
              <a:t>18/05/2023</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E5167D-6F5C-48AF-986C-D26D2DFF104A}" type="slidenum">
              <a:rPr lang="en-GB" smtClean="0"/>
              <a:pPr/>
              <a:t>‹#›</a:t>
            </a:fld>
            <a:endParaRPr lang="en-GB"/>
          </a:p>
        </p:txBody>
      </p:sp>
    </p:spTree>
    <p:extLst>
      <p:ext uri="{BB962C8B-B14F-4D97-AF65-F5344CB8AC3E}">
        <p14:creationId xmlns:p14="http://schemas.microsoft.com/office/powerpoint/2010/main" val="3525296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cgowantranscriptions.co.u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rldefense.com/v3/__https:/seable.co.uk/disability-in-the-workplace/*:*:text=Even*20today*2C*20there*20is*20so*20much*20stigma*20around,the*20hardest*20thing*20we*20ever*20have*20to*20face__;I34lJSUlJSUlJSUlJSUlJSU!!M5qPPMUo6JmoxvA!BvsLVJtFwFaGeHRP1HEAwE852RgJ8IUi72CQnDRDL1g6JntGZMHDrZLFBDxxrTpsbz60cgc$"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urldefense.com/v3/__https:/www.theguardian.com/society/2018/jun/18/why-are-there-more-clothing-lines-for-dogs-than-disabled-people__;!!M5qPPMUo6JmoxvA!BvsLVJtFwFaGeHRP1HEAwE852RgJ8IUi72CQnDRDL1g6JntGZMHDrZLFBDxxrTpsUlFgpfw$" TargetMode="External"/><Relationship Id="rId5" Type="http://schemas.openxmlformats.org/officeDocument/2006/relationships/hyperlink" Target="https://urldefense.com/v3/__https:/sportengland-production-files.s3.eu-west-2.amazonaws.com/s3fs-public/mapping-disability-the-facts.pdf__;!!M5qPPMUo6JmoxvA!BvsLVJtFwFaGeHRP1HEAwE852RgJ8IUi72CQnDRDL1g6JntGZMHDrZLFBDxxrTpsX4uQ7ck$" TargetMode="External"/><Relationship Id="rId4" Type="http://schemas.openxmlformats.org/officeDocument/2006/relationships/hyperlink" Target="https://urldefense.com/v3/__https:/www.linkedin.com/pulse/happy-leonard-cheshire-day-2018-marina-osoba/__;!!M5qPPMUo6JmoxvA!BvsLVJtFwFaGeHRP1HEAwE852RgJ8IUi72CQnDRDL1g6JntGZMHDrZLFBDxxrTps8H37oDc$"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Good morning everyone, and welcome to the ICG’s Digital Academy webinar series. </a:t>
            </a:r>
          </a:p>
          <a:p>
            <a:r>
              <a:rPr lang="en-US" sz="1600" dirty="0"/>
              <a:t>I’m Sally Alsop, the ICG committee member responsible for the ICG webinar </a:t>
            </a:r>
            <a:r>
              <a:rPr lang="en-US" sz="1600" dirty="0" err="1"/>
              <a:t>programme</a:t>
            </a:r>
            <a:r>
              <a:rPr lang="en-US" sz="1600" dirty="0"/>
              <a:t>.</a:t>
            </a:r>
          </a:p>
        </p:txBody>
      </p:sp>
      <p:sp>
        <p:nvSpPr>
          <p:cNvPr id="4" name="Slide Number Placeholder 3"/>
          <p:cNvSpPr>
            <a:spLocks noGrp="1"/>
          </p:cNvSpPr>
          <p:nvPr>
            <p:ph type="sldNum" sz="quarter" idx="10"/>
          </p:nvPr>
        </p:nvSpPr>
        <p:spPr/>
        <p:txBody>
          <a:bodyPr/>
          <a:lstStyle/>
          <a:p>
            <a:fld id="{AF0265DF-6E11-7842-A8D8-23E45F4D772A}" type="slidenum">
              <a:rPr lang="en-GB" smtClean="0"/>
              <a:t>1</a:t>
            </a:fld>
            <a:endParaRPr lang="en-GB"/>
          </a:p>
        </p:txBody>
      </p:sp>
    </p:spTree>
    <p:extLst>
      <p:ext uri="{BB962C8B-B14F-4D97-AF65-F5344CB8AC3E}">
        <p14:creationId xmlns:p14="http://schemas.microsoft.com/office/powerpoint/2010/main" val="4047273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1D224-EB00-BA4B-865E-BCFC4259BAED}" type="slidenum">
              <a:rPr lang="en-US" smtClean="0"/>
              <a:t>14</a:t>
            </a:fld>
            <a:endParaRPr lang="en-US"/>
          </a:p>
        </p:txBody>
      </p:sp>
    </p:spTree>
    <p:extLst>
      <p:ext uri="{BB962C8B-B14F-4D97-AF65-F5344CB8AC3E}">
        <p14:creationId xmlns:p14="http://schemas.microsoft.com/office/powerpoint/2010/main" val="333113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1D224-EB00-BA4B-865E-BCFC4259BAED}" type="slidenum">
              <a:rPr lang="en-US" smtClean="0"/>
              <a:t>15</a:t>
            </a:fld>
            <a:endParaRPr lang="en-US"/>
          </a:p>
        </p:txBody>
      </p:sp>
    </p:spTree>
    <p:extLst>
      <p:ext uri="{BB962C8B-B14F-4D97-AF65-F5344CB8AC3E}">
        <p14:creationId xmlns:p14="http://schemas.microsoft.com/office/powerpoint/2010/main" val="309089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320" fontAlgn="base"/>
            <a:r>
              <a:rPr lang="en-US" sz="1100" dirty="0"/>
              <a:t>For today’s webinar we are </a:t>
            </a:r>
            <a:r>
              <a:rPr lang="en-US" sz="1100" kern="1200" dirty="0">
                <a:solidFill>
                  <a:schemeClr val="tx1"/>
                </a:solidFill>
                <a:latin typeface="+mn-lt"/>
                <a:ea typeface="+mn-ea"/>
                <a:cs typeface="+mn-cs"/>
              </a:rPr>
              <a:t>delighted to welcome ICG member and owner of The Outsiders, Steven Lacey.  </a:t>
            </a:r>
          </a:p>
          <a:p>
            <a:pPr defTabSz="916320" fontAlgn="base"/>
            <a:endParaRPr lang="en-US" sz="1100" kern="1200" dirty="0">
              <a:solidFill>
                <a:schemeClr val="tx1"/>
              </a:solidFill>
              <a:latin typeface="+mn-lt"/>
              <a:ea typeface="+mn-ea"/>
              <a:cs typeface="+mn-cs"/>
            </a:endParaRPr>
          </a:p>
          <a:p>
            <a:pPr algn="l" fontAlgn="base"/>
            <a:r>
              <a:rPr lang="en-GB" sz="1100" kern="1200" dirty="0">
                <a:solidFill>
                  <a:schemeClr val="tx1"/>
                </a:solidFill>
                <a:latin typeface="+mn-lt"/>
                <a:ea typeface="+mn-ea"/>
                <a:cs typeface="+mn-cs"/>
              </a:rPr>
              <a:t>Steve is an ex-strategist and an award-winning qualitative researcher. He is both disabled and neurodiverse and conducts lots of research in the diversity space. I should add that Steve hides his light under a bushel somewhat, as a quick review of his ICG profile shows he was winner of the MRS Best Cultural Insight award in 2022, the MRS Best Creative Development research award in 2022, the MRS Best International Research Award in 2021 and the MRS Bravery Award in 2016. And if you have 5’ to spare, take a look at the Outsiders website and run the intro film with the sound on! A very powerful sales pitch! </a:t>
            </a:r>
          </a:p>
          <a:p>
            <a:pPr defTabSz="916320" fontAlgn="base"/>
            <a:endParaRPr lang="en-GB" sz="1100" kern="1200" dirty="0">
              <a:solidFill>
                <a:schemeClr val="tx1"/>
              </a:solidFill>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100" kern="1200" dirty="0">
                <a:solidFill>
                  <a:schemeClr val="tx1"/>
                </a:solidFill>
                <a:latin typeface="+mn-lt"/>
                <a:ea typeface="+mn-ea"/>
                <a:cs typeface="+mn-cs"/>
              </a:rPr>
              <a:t>In this ICG webinar, Steve will tell us about his own life and personal challenges and then he will talk more generally about the lives of those with disabilities, the barriers they face, and what brands can do to support them. He will also be sharing some tips on the best ways to conduct research, how to represent people with disabilities in marketing, and how to create good innovation.</a:t>
            </a:r>
          </a:p>
          <a:p>
            <a:pPr algn="l" fontAlgn="base"/>
            <a:endParaRPr lang="en-GB" sz="1100" kern="1200" dirty="0">
              <a:solidFill>
                <a:schemeClr val="tx1"/>
              </a:solidFill>
              <a:latin typeface="+mn-lt"/>
              <a:ea typeface="+mn-ea"/>
              <a:cs typeface="+mn-cs"/>
            </a:endParaRPr>
          </a:p>
          <a:p>
            <a:pPr marL="0" marR="0" lvl="0" indent="0" algn="l" defTabSz="916320" rtl="0" eaLnBrk="1" fontAlgn="base" latinLnBrk="0" hangingPunct="1">
              <a:lnSpc>
                <a:spcPct val="100000"/>
              </a:lnSpc>
              <a:spcBef>
                <a:spcPts val="0"/>
              </a:spcBef>
              <a:spcAft>
                <a:spcPts val="0"/>
              </a:spcAft>
              <a:buClrTx/>
              <a:buSzTx/>
              <a:buFontTx/>
              <a:buNone/>
              <a:tabLst/>
              <a:defRPr/>
            </a:pPr>
            <a:r>
              <a:rPr lang="en-GB" sz="1100" kern="1200" dirty="0">
                <a:solidFill>
                  <a:schemeClr val="tx1"/>
                </a:solidFill>
                <a:latin typeface="+mn-lt"/>
                <a:ea typeface="+mn-ea"/>
                <a:cs typeface="+mn-cs"/>
              </a:rPr>
              <a:t>Steve is happy to take any questions both after the first part of his presentation and at the end, so </a:t>
            </a:r>
            <a:r>
              <a:rPr lang="en-US" sz="1100" kern="1200" dirty="0">
                <a:solidFill>
                  <a:schemeClr val="tx1"/>
                </a:solidFill>
                <a:latin typeface="+mn-lt"/>
                <a:ea typeface="+mn-ea"/>
                <a:cs typeface="+mn-cs"/>
              </a:rPr>
              <a:t>if you would like to ask something, </a:t>
            </a:r>
            <a:r>
              <a:rPr lang="en-GB" sz="1100" kern="1200" dirty="0">
                <a:solidFill>
                  <a:schemeClr val="tx1"/>
                </a:solidFill>
                <a:latin typeface="+mn-lt"/>
                <a:ea typeface="+mn-ea"/>
                <a:cs typeface="+mn-cs"/>
              </a:rPr>
              <a:t>p</a:t>
            </a:r>
            <a:r>
              <a:rPr lang="en-US" sz="1100" kern="1200" dirty="0">
                <a:solidFill>
                  <a:schemeClr val="tx1"/>
                </a:solidFill>
                <a:latin typeface="+mn-lt"/>
                <a:ea typeface="+mn-ea"/>
                <a:cs typeface="+mn-cs"/>
              </a:rPr>
              <a:t>lease turn on your webcam and raise your hand, or type your comments/questions in the chat box.</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F0265DF-6E11-7842-A8D8-23E45F4D772A}" type="slidenum">
              <a:rPr lang="en-GB" smtClean="0"/>
              <a:t>2</a:t>
            </a:fld>
            <a:endParaRPr lang="en-GB"/>
          </a:p>
        </p:txBody>
      </p:sp>
    </p:spTree>
    <p:extLst>
      <p:ext uri="{BB962C8B-B14F-4D97-AF65-F5344CB8AC3E}">
        <p14:creationId xmlns:p14="http://schemas.microsoft.com/office/powerpoint/2010/main" val="2322977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400" kern="1200" dirty="0">
                <a:solidFill>
                  <a:schemeClr val="tx1"/>
                </a:solidFill>
                <a:latin typeface="+mn-lt"/>
                <a:ea typeface="+mn-ea"/>
                <a:cs typeface="+mn-cs"/>
              </a:rPr>
              <a:t>This webinar is generously sponsored by </a:t>
            </a:r>
            <a:r>
              <a:rPr lang="en-GB" sz="140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McGowan Transcriptions</a:t>
            </a:r>
            <a:r>
              <a:rPr lang="en-GB" sz="1400" kern="1200" dirty="0">
                <a:solidFill>
                  <a:schemeClr val="tx1"/>
                </a:solidFill>
                <a:latin typeface="+mn-lt"/>
                <a:ea typeface="+mn-ea"/>
                <a:cs typeface="+mn-cs"/>
              </a:rPr>
              <a:t>, </a:t>
            </a:r>
            <a:r>
              <a:rPr lang="en-GB" sz="1400" kern="1200" noProof="0" dirty="0">
                <a:solidFill>
                  <a:schemeClr val="tx1"/>
                </a:solidFill>
                <a:latin typeface="+mn-lt"/>
                <a:ea typeface="+mn-ea"/>
                <a:cs typeface="+mn-cs"/>
              </a:rPr>
              <a:t>a leading digital transcription agency in the UK since 1993. They specialise in providing accurate and confidential multiple-voice transcriptions to various industries, including the market research, medical, and legal sectors.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400" kern="1200" noProof="0" dirty="0">
                <a:solidFill>
                  <a:schemeClr val="tx1"/>
                </a:solidFill>
                <a:latin typeface="+mn-lt"/>
                <a:ea typeface="+mn-ea"/>
                <a:cs typeface="+mn-cs"/>
              </a:rPr>
              <a:t>Their services prioritise quality control and security, which is especially crucial in fields where accuracy and confidentiality are essential for research and analysis purposes.</a:t>
            </a:r>
          </a:p>
          <a:p>
            <a:pPr marL="0" algn="l" defTabSz="916320" rtl="0" eaLnBrk="1" fontAlgn="base" latinLnBrk="0" hangingPunct="1"/>
            <a:endParaRPr lang="en-GB" sz="10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AF0265DF-6E11-7842-A8D8-23E45F4D772A}" type="slidenum">
              <a:rPr lang="en-GB" smtClean="0"/>
              <a:t>3</a:t>
            </a:fld>
            <a:endParaRPr lang="en-GB"/>
          </a:p>
        </p:txBody>
      </p:sp>
    </p:spTree>
    <p:extLst>
      <p:ext uri="{BB962C8B-B14F-4D97-AF65-F5344CB8AC3E}">
        <p14:creationId xmlns:p14="http://schemas.microsoft.com/office/powerpoint/2010/main" val="2469659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43">
              <a:defRPr/>
            </a:pPr>
            <a:r>
              <a:rPr lang="en-US" sz="1400" dirty="0"/>
              <a:t>Before I hand over to Steve</a:t>
            </a:r>
            <a:r>
              <a:rPr lang="en-US" sz="1400" baseline="0" dirty="0"/>
              <a:t>, </a:t>
            </a:r>
            <a:r>
              <a:rPr lang="en-US" sz="1400" dirty="0"/>
              <a:t>here are some more events we have planned for you over the next few weeks.</a:t>
            </a:r>
          </a:p>
          <a:p>
            <a:pPr defTabSz="967543">
              <a:defRPr/>
            </a:pPr>
            <a:endParaRPr lang="en-US" sz="1400" dirty="0"/>
          </a:p>
          <a:p>
            <a:pPr defTabSz="967543">
              <a:defRPr/>
            </a:pPr>
            <a:r>
              <a:rPr lang="en-US" sz="1400" kern="1200" dirty="0">
                <a:solidFill>
                  <a:schemeClr val="tx1"/>
                </a:solidFill>
                <a:latin typeface="+mn-lt"/>
                <a:ea typeface="+mn-ea"/>
                <a:cs typeface="+mn-cs"/>
              </a:rPr>
              <a:t>Don’t forget that we are able to offer great value sponsorship opportunities with each of our webinars and online events.  </a:t>
            </a:r>
          </a:p>
          <a:p>
            <a:pPr defTabSz="967543">
              <a:defRPr/>
            </a:pPr>
            <a:r>
              <a:rPr lang="en-US" sz="1400" kern="1200" dirty="0">
                <a:solidFill>
                  <a:schemeClr val="tx1"/>
                </a:solidFill>
                <a:latin typeface="+mn-lt"/>
                <a:ea typeface="+mn-ea"/>
                <a:cs typeface="+mn-cs"/>
              </a:rPr>
              <a:t>Please contact Lucie if you would like to know more.</a:t>
            </a:r>
          </a:p>
          <a:p>
            <a:pPr defTabSz="967543">
              <a:defRPr/>
            </a:pPr>
            <a:endParaRPr lang="en-US" sz="1400" kern="1200" dirty="0">
              <a:solidFill>
                <a:schemeClr val="tx1"/>
              </a:solidFill>
              <a:latin typeface="+mn-lt"/>
              <a:ea typeface="+mn-ea"/>
              <a:cs typeface="+mn-cs"/>
            </a:endParaRPr>
          </a:p>
          <a:p>
            <a:pPr defTabSz="967543">
              <a:defRPr/>
            </a:pPr>
            <a:endParaRPr lang="en-US" baseline="0" dirty="0"/>
          </a:p>
        </p:txBody>
      </p:sp>
      <p:sp>
        <p:nvSpPr>
          <p:cNvPr id="4" name="Slide Number Placeholder 3"/>
          <p:cNvSpPr>
            <a:spLocks noGrp="1"/>
          </p:cNvSpPr>
          <p:nvPr>
            <p:ph type="sldNum" sz="quarter" idx="10"/>
          </p:nvPr>
        </p:nvSpPr>
        <p:spPr/>
        <p:txBody>
          <a:bodyPr/>
          <a:lstStyle/>
          <a:p>
            <a:fld id="{AF0265DF-6E11-7842-A8D8-23E45F4D772A}" type="slidenum">
              <a:rPr lang="en-GB" smtClean="0"/>
              <a:t>4</a:t>
            </a:fld>
            <a:endParaRPr lang="en-GB"/>
          </a:p>
        </p:txBody>
      </p:sp>
    </p:spTree>
    <p:extLst>
      <p:ext uri="{BB962C8B-B14F-4D97-AF65-F5344CB8AC3E}">
        <p14:creationId xmlns:p14="http://schemas.microsoft.com/office/powerpoint/2010/main" val="1899245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So, now</a:t>
            </a:r>
            <a:r>
              <a:rPr lang="en-GB" sz="1400" baseline="0" dirty="0"/>
              <a:t> I’ll hand over to Steve…</a:t>
            </a:r>
            <a:endParaRPr lang="en-GB" sz="1400" dirty="0"/>
          </a:p>
        </p:txBody>
      </p:sp>
      <p:sp>
        <p:nvSpPr>
          <p:cNvPr id="4" name="Slide Number Placeholder 3"/>
          <p:cNvSpPr>
            <a:spLocks noGrp="1"/>
          </p:cNvSpPr>
          <p:nvPr>
            <p:ph type="sldNum" sz="quarter" idx="10"/>
          </p:nvPr>
        </p:nvSpPr>
        <p:spPr/>
        <p:txBody>
          <a:bodyPr/>
          <a:lstStyle/>
          <a:p>
            <a:fld id="{AF0265DF-6E11-7842-A8D8-23E45F4D772A}" type="slidenum">
              <a:rPr lang="en-GB" smtClean="0"/>
              <a:t>5</a:t>
            </a:fld>
            <a:endParaRPr lang="en-GB"/>
          </a:p>
        </p:txBody>
      </p:sp>
    </p:spTree>
    <p:extLst>
      <p:ext uri="{BB962C8B-B14F-4D97-AF65-F5344CB8AC3E}">
        <p14:creationId xmlns:p14="http://schemas.microsoft.com/office/powerpoint/2010/main" val="1904200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1D224-EB00-BA4B-865E-BCFC4259BAED}" type="slidenum">
              <a:rPr lang="en-US" smtClean="0"/>
              <a:t>8</a:t>
            </a:fld>
            <a:endParaRPr lang="en-US"/>
          </a:p>
        </p:txBody>
      </p:sp>
    </p:spTree>
    <p:extLst>
      <p:ext uri="{BB962C8B-B14F-4D97-AF65-F5344CB8AC3E}">
        <p14:creationId xmlns:p14="http://schemas.microsoft.com/office/powerpoint/2010/main" val="2156800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71D224-EB00-BA4B-865E-BCFC4259BAED}" type="slidenum">
              <a:rPr lang="en-US" smtClean="0"/>
              <a:t>9</a:t>
            </a:fld>
            <a:endParaRPr lang="en-US"/>
          </a:p>
        </p:txBody>
      </p:sp>
    </p:spTree>
    <p:extLst>
      <p:ext uri="{BB962C8B-B14F-4D97-AF65-F5344CB8AC3E}">
        <p14:creationId xmlns:p14="http://schemas.microsoft.com/office/powerpoint/2010/main" val="2817091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AutoNum type="arabicPeriod"/>
            </a:pPr>
            <a:r>
              <a:rPr lang="en-GB" u="none"/>
              <a:t>UN: Factsheet on disability: https://</a:t>
            </a:r>
            <a:r>
              <a:rPr lang="en-GB" u="none" err="1"/>
              <a:t>www.un.org</a:t>
            </a:r>
            <a:r>
              <a:rPr lang="en-GB" u="none"/>
              <a:t>/development/</a:t>
            </a:r>
            <a:r>
              <a:rPr lang="en-GB" u="none" err="1"/>
              <a:t>desa</a:t>
            </a:r>
            <a:r>
              <a:rPr lang="en-GB" u="none"/>
              <a:t>/disabilities/resources/factsheet-on-persons-with-</a:t>
            </a:r>
            <a:r>
              <a:rPr lang="en-GB" u="none" err="1"/>
              <a:t>disabilities.html</a:t>
            </a:r>
            <a:endParaRPr lang="en-GB" u="none"/>
          </a:p>
          <a:p>
            <a:r>
              <a:rPr lang="en-GB" sz="1200" b="0" i="1" u="none" strike="noStrike" kern="1200">
                <a:solidFill>
                  <a:schemeClr val="tx1"/>
                </a:solidFill>
                <a:effectLst/>
                <a:latin typeface="+mn-lt"/>
                <a:ea typeface="+mn-ea"/>
                <a:cs typeface="+mn-cs"/>
              </a:rPr>
              <a:t>2. Design Delight from Disability - 2020 Annual Report by analyst Rich Donovan: The Global Economics of Disability.</a:t>
            </a:r>
          </a:p>
          <a:p>
            <a:r>
              <a:rPr lang="en-GB" sz="1200" b="0" i="1" u="none" strike="noStrike" kern="1200">
                <a:solidFill>
                  <a:schemeClr val="tx1"/>
                </a:solidFill>
                <a:effectLst/>
                <a:latin typeface="+mn-lt"/>
                <a:ea typeface="+mn-ea"/>
                <a:cs typeface="+mn-cs"/>
              </a:rPr>
              <a:t>3. </a:t>
            </a:r>
            <a:r>
              <a:rPr lang="en-GB" sz="1200" b="0" i="0" u="none" strike="noStrike" kern="1200">
                <a:solidFill>
                  <a:schemeClr val="tx1"/>
                </a:solidFill>
                <a:effectLst/>
                <a:latin typeface="+mn-lt"/>
                <a:ea typeface="+mn-ea"/>
                <a:cs typeface="+mn-cs"/>
              </a:rPr>
              <a:t>Leonard Cheshire, </a:t>
            </a:r>
            <a:r>
              <a:rPr lang="en-GB" sz="1200" u="sng" kern="1200">
                <a:solidFill>
                  <a:schemeClr val="tx1"/>
                </a:solidFill>
                <a:effectLst/>
                <a:latin typeface="+mn-lt"/>
                <a:ea typeface="+mn-ea"/>
                <a:cs typeface="+mn-cs"/>
                <a:hlinkClick r:id="rId3"/>
              </a:rPr>
              <a:t>https://seable.co.uk/disability-in-the-workplace/#:~:text=Even%20today%2C%20there%20is%20so%20much%20stigma%20around,the%20hardest%20thing%20we%20ever%20have%20to%20face</a:t>
            </a:r>
            <a:endParaRPr lang="en-GB" sz="1200" u="sng" kern="1200">
              <a:solidFill>
                <a:schemeClr val="tx1"/>
              </a:solidFill>
              <a:effectLst/>
              <a:latin typeface="+mn-lt"/>
              <a:ea typeface="+mn-ea"/>
              <a:cs typeface="+mn-cs"/>
            </a:endParaRPr>
          </a:p>
          <a:p>
            <a:r>
              <a:rPr lang="en-GB" sz="1200" u="sng" kern="1200">
                <a:solidFill>
                  <a:schemeClr val="tx1"/>
                </a:solidFill>
                <a:effectLst/>
                <a:latin typeface="+mn-lt"/>
                <a:ea typeface="+mn-ea"/>
                <a:cs typeface="+mn-cs"/>
              </a:rPr>
              <a:t>4. </a:t>
            </a:r>
            <a:r>
              <a:rPr lang="en-GB" sz="1200" b="1" i="0" u="none" strike="noStrike" kern="1200">
                <a:solidFill>
                  <a:schemeClr val="tx1"/>
                </a:solidFill>
                <a:effectLst/>
                <a:latin typeface="+mn-lt"/>
                <a:ea typeface="+mn-ea"/>
                <a:cs typeface="+mn-cs"/>
              </a:rPr>
              <a:t>Leonard Cheshire: </a:t>
            </a:r>
            <a:r>
              <a:rPr lang="en-GB" sz="1200" b="1" i="0" u="sng" kern="1200">
                <a:solidFill>
                  <a:schemeClr val="tx1"/>
                </a:solidFill>
                <a:effectLst/>
                <a:latin typeface="+mn-lt"/>
                <a:ea typeface="+mn-ea"/>
                <a:cs typeface="+mn-cs"/>
                <a:hlinkClick r:id="rId4"/>
              </a:rPr>
              <a:t>https://www.linkedin.com/pulse/happy-leonard-cheshire-day-2018-marina-osoba/</a:t>
            </a:r>
            <a:endParaRPr lang="en-GB" sz="1200" b="1" i="0" u="sng" kern="1200">
              <a:solidFill>
                <a:schemeClr val="tx1"/>
              </a:solidFill>
              <a:effectLst/>
              <a:latin typeface="+mn-lt"/>
              <a:ea typeface="+mn-ea"/>
              <a:cs typeface="+mn-cs"/>
            </a:endParaRPr>
          </a:p>
          <a:p>
            <a:r>
              <a:rPr lang="en-GB" sz="1200" b="1" i="0" u="sng" kern="1200">
                <a:solidFill>
                  <a:schemeClr val="tx1"/>
                </a:solidFill>
                <a:effectLst/>
                <a:latin typeface="+mn-lt"/>
                <a:ea typeface="+mn-ea"/>
                <a:cs typeface="+mn-cs"/>
              </a:rPr>
              <a:t>5. Sports England: </a:t>
            </a:r>
            <a:r>
              <a:rPr lang="en-GB" sz="1200" b="0" i="0" u="sng" kern="1200">
                <a:solidFill>
                  <a:schemeClr val="tx1"/>
                </a:solidFill>
                <a:effectLst/>
                <a:latin typeface="+mn-lt"/>
                <a:ea typeface="+mn-ea"/>
                <a:cs typeface="+mn-cs"/>
                <a:hlinkClick r:id="rId5"/>
              </a:rPr>
              <a:t>https://sportengland-production-files.s3.eu-west-2.amazonaws.com/s3fs-public/mapping-disability-the-facts.pdf</a:t>
            </a:r>
            <a:endParaRPr lang="en-GB" sz="1200" b="0" i="0" u="sng" kern="1200">
              <a:solidFill>
                <a:schemeClr val="tx1"/>
              </a:solidFill>
              <a:effectLst/>
              <a:latin typeface="+mn-lt"/>
              <a:ea typeface="+mn-ea"/>
              <a:cs typeface="+mn-cs"/>
            </a:endParaRPr>
          </a:p>
          <a:p>
            <a:r>
              <a:rPr lang="en-GB" sz="1200" b="0" i="0" u="sng" kern="1200">
                <a:solidFill>
                  <a:schemeClr val="tx1"/>
                </a:solidFill>
                <a:effectLst/>
                <a:latin typeface="+mn-lt"/>
                <a:ea typeface="+mn-ea"/>
                <a:cs typeface="+mn-cs"/>
              </a:rPr>
              <a:t>6. Guardian: </a:t>
            </a:r>
            <a:r>
              <a:rPr lang="en-GB" sz="1200" b="0" i="0" u="sng" kern="1200">
                <a:solidFill>
                  <a:schemeClr val="tx1"/>
                </a:solidFill>
                <a:effectLst/>
                <a:latin typeface="+mn-lt"/>
                <a:ea typeface="+mn-ea"/>
                <a:cs typeface="+mn-cs"/>
                <a:hlinkClick r:id="rId6"/>
              </a:rPr>
              <a:t>https://www.theguardian.com/society/2018/jun/18/why-are-there-more-clothing-lines-for-dogs-than-disabled-people</a:t>
            </a:r>
            <a:endParaRPr lang="en-GB" sz="1200" kern="1200">
              <a:solidFill>
                <a:schemeClr val="tx1"/>
              </a:solidFill>
              <a:effectLst/>
              <a:latin typeface="+mn-lt"/>
              <a:ea typeface="+mn-ea"/>
              <a:cs typeface="+mn-cs"/>
            </a:endParaRPr>
          </a:p>
          <a:p>
            <a:br>
              <a:rPr lang="en-GB"/>
            </a:br>
            <a:endParaRPr lang="en-GB"/>
          </a:p>
          <a:p>
            <a:endParaRPr lang="en-GB" sz="1200" b="0" i="0" u="none" strike="noStrike" kern="1200">
              <a:solidFill>
                <a:schemeClr val="tx1"/>
              </a:solidFill>
              <a:effectLst/>
              <a:latin typeface="+mn-lt"/>
              <a:ea typeface="+mn-ea"/>
              <a:cs typeface="+mn-cs"/>
            </a:endParaRPr>
          </a:p>
          <a:p>
            <a:br>
              <a:rPr lang="en-GB"/>
            </a:br>
            <a:endParaRPr lang="en-GB" u="none"/>
          </a:p>
          <a:p>
            <a:pPr marL="228600" lvl="0" indent="-228600">
              <a:buAutoNum type="arabicPeriod"/>
            </a:pPr>
            <a:endParaRPr lang="en-GB" u="none"/>
          </a:p>
          <a:p>
            <a:pPr lvl="0"/>
            <a:endParaRPr lang="en-GB" u="sng"/>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724-4BCA-454A-92E9-E150C5119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56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AutoNum type="arabicPeriod"/>
            </a:pPr>
            <a:r>
              <a:rPr lang="en-GB" u="sng"/>
              <a:t>https://</a:t>
            </a:r>
            <a:r>
              <a:rPr lang="en-GB" u="sng" err="1"/>
              <a:t>www.independent.co.uk</a:t>
            </a:r>
            <a:r>
              <a:rPr lang="en-GB" u="sng"/>
              <a:t>/</a:t>
            </a:r>
            <a:r>
              <a:rPr lang="en-GB" u="sng" err="1"/>
              <a:t>independentpremium</a:t>
            </a:r>
            <a:r>
              <a:rPr lang="en-GB" u="sng"/>
              <a:t>/voices/disability-business-government-b1765665.html</a:t>
            </a:r>
          </a:p>
          <a:p>
            <a:pPr marL="228600" lvl="0" indent="-228600">
              <a:buAutoNum type="arabicPeriod"/>
            </a:pPr>
            <a:r>
              <a:rPr lang="en-GB" u="none"/>
              <a:t>KPMG: https://</a:t>
            </a:r>
            <a:r>
              <a:rPr lang="en-GB" u="none" err="1"/>
              <a:t>assets.kpmg</a:t>
            </a:r>
            <a:r>
              <a:rPr lang="en-GB" u="none"/>
              <a:t>/content/dam/</a:t>
            </a:r>
            <a:r>
              <a:rPr lang="en-GB" u="none" err="1"/>
              <a:t>kpmg</a:t>
            </a:r>
            <a:r>
              <a:rPr lang="en-GB" u="none"/>
              <a:t>/</a:t>
            </a:r>
            <a:r>
              <a:rPr lang="en-GB" u="none" err="1"/>
              <a:t>uk</a:t>
            </a:r>
            <a:r>
              <a:rPr lang="en-GB" u="none"/>
              <a:t>/pdf/2018/05/leading-from-the-front-disability-and-the-role-of-the-</a:t>
            </a:r>
            <a:r>
              <a:rPr lang="en-GB" u="none" err="1"/>
              <a:t>board.pdf</a:t>
            </a:r>
            <a:endParaRPr lang="en-GB" u="none"/>
          </a:p>
          <a:p>
            <a:pPr marL="228600" lvl="0" indent="-228600">
              <a:buAutoNum type="arabicPeriod"/>
            </a:pPr>
            <a:r>
              <a:rPr lang="en-GB" u="none"/>
              <a:t>https://www.thevaluable500.com</a:t>
            </a:r>
          </a:p>
          <a:p>
            <a:pPr marL="228600" lvl="0" indent="-228600">
              <a:buAutoNum type="arabicPeriod"/>
            </a:pPr>
            <a:r>
              <a:rPr lang="en-GB" u="none"/>
              <a:t>https://</a:t>
            </a:r>
            <a:r>
              <a:rPr lang="en-GB" u="none" err="1"/>
              <a:t>wearepurple.org.uk</a:t>
            </a:r>
            <a:r>
              <a:rPr lang="en-GB" u="none"/>
              <a:t>/the-purple-pound-infographic/</a:t>
            </a:r>
          </a:p>
          <a:p>
            <a:pPr marL="228600" lvl="0" indent="-228600">
              <a:buAutoNum type="arabicPeriod"/>
            </a:pPr>
            <a:endParaRPr lang="en-GB" u="none"/>
          </a:p>
          <a:p>
            <a:pPr lvl="0"/>
            <a:endParaRPr lang="en-GB" u="sng"/>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724-4BCA-454A-92E9-E150C5119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8341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F2C9B65-0930-6042-B25B-8B9E0C3893F3}"/>
              </a:ext>
            </a:extLst>
          </p:cNvPr>
          <p:cNvSpPr/>
          <p:nvPr userDrawn="1"/>
        </p:nvSpPr>
        <p:spPr>
          <a:xfrm>
            <a:off x="0" y="1"/>
            <a:ext cx="12167320" cy="584683"/>
          </a:xfrm>
          <a:prstGeom prst="rect">
            <a:avLst/>
          </a:prstGeom>
          <a:solidFill>
            <a:schemeClr val="accent1"/>
          </a:solidFill>
          <a:ln>
            <a:noFill/>
          </a:ln>
          <a:effectLst>
            <a:outerShdw sx="1000" sy="1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pic>
        <p:nvPicPr>
          <p:cNvPr id="14" name="Picture 13" descr="A close up of a plate&#10;&#10;Description automatically generated">
            <a:extLst>
              <a:ext uri="{FF2B5EF4-FFF2-40B4-BE49-F238E27FC236}">
                <a16:creationId xmlns:a16="http://schemas.microsoft.com/office/drawing/2014/main" id="{31009F10-A8A5-9B47-832C-03FCF8E708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932"/>
          <a:stretch/>
        </p:blipFill>
        <p:spPr>
          <a:xfrm>
            <a:off x="11208568" y="-22788"/>
            <a:ext cx="989972" cy="608228"/>
          </a:xfrm>
          <a:prstGeom prst="rect">
            <a:avLst/>
          </a:prstGeom>
        </p:spPr>
      </p:pic>
      <p:sp>
        <p:nvSpPr>
          <p:cNvPr id="2" name="Title 1"/>
          <p:cNvSpPr>
            <a:spLocks noGrp="1"/>
          </p:cNvSpPr>
          <p:nvPr>
            <p:ph type="ctrTitle"/>
          </p:nvPr>
        </p:nvSpPr>
        <p:spPr>
          <a:xfrm>
            <a:off x="914401" y="2130445"/>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552938" indent="0" algn="ctr">
              <a:buNone/>
              <a:defRPr>
                <a:solidFill>
                  <a:schemeClr val="tx1">
                    <a:tint val="75000"/>
                  </a:schemeClr>
                </a:solidFill>
              </a:defRPr>
            </a:lvl2pPr>
            <a:lvl3pPr marL="1105875" indent="0" algn="ctr">
              <a:buNone/>
              <a:defRPr>
                <a:solidFill>
                  <a:schemeClr val="tx1">
                    <a:tint val="75000"/>
                  </a:schemeClr>
                </a:solidFill>
              </a:defRPr>
            </a:lvl3pPr>
            <a:lvl4pPr marL="1658813" indent="0" algn="ctr">
              <a:buNone/>
              <a:defRPr>
                <a:solidFill>
                  <a:schemeClr val="tx1">
                    <a:tint val="75000"/>
                  </a:schemeClr>
                </a:solidFill>
              </a:defRPr>
            </a:lvl4pPr>
            <a:lvl5pPr marL="2211751" indent="0" algn="ctr">
              <a:buNone/>
              <a:defRPr>
                <a:solidFill>
                  <a:schemeClr val="tx1">
                    <a:tint val="75000"/>
                  </a:schemeClr>
                </a:solidFill>
              </a:defRPr>
            </a:lvl5pPr>
            <a:lvl6pPr marL="2764688" indent="0" algn="ctr">
              <a:buNone/>
              <a:defRPr>
                <a:solidFill>
                  <a:schemeClr val="tx1">
                    <a:tint val="75000"/>
                  </a:schemeClr>
                </a:solidFill>
              </a:defRPr>
            </a:lvl6pPr>
            <a:lvl7pPr marL="3317626" indent="0" algn="ctr">
              <a:buNone/>
              <a:defRPr>
                <a:solidFill>
                  <a:schemeClr val="tx1">
                    <a:tint val="75000"/>
                  </a:schemeClr>
                </a:solidFill>
              </a:defRPr>
            </a:lvl7pPr>
            <a:lvl8pPr marL="3870564" indent="0" algn="ctr">
              <a:buNone/>
              <a:defRPr>
                <a:solidFill>
                  <a:schemeClr val="tx1">
                    <a:tint val="75000"/>
                  </a:schemeClr>
                </a:solidFill>
              </a:defRPr>
            </a:lvl8pPr>
            <a:lvl9pPr marL="4423501"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22E841C-7D8A-A14A-AA11-02C46D981A2D}" type="datetime1">
              <a:rPr lang="en-GB" smtClean="0"/>
              <a:t>18/05/2023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1784013" y="6453188"/>
            <a:ext cx="407987" cy="365125"/>
          </a:xfrm>
        </p:spPr>
        <p:txBody>
          <a:bodyPr lIns="0" tIns="0" rIns="0" bIns="0"/>
          <a:lstStyle>
            <a:lvl1pPr algn="l">
              <a:defRPr sz="1200" baseline="0">
                <a:solidFill>
                  <a:schemeClr val="tx1"/>
                </a:solidFill>
                <a:latin typeface="Calibri" panose="020F0502020204030204" pitchFamily="34" charset="0"/>
              </a:defRPr>
            </a:lvl1pPr>
          </a:lstStyle>
          <a:p>
            <a:fld id="{C3285C33-2419-422C-B488-597093BB9C1B}" type="slidenum">
              <a:rPr lang="en-GB" smtClean="0"/>
              <a:pPr/>
              <a:t>‹#›</a:t>
            </a:fld>
            <a:endParaRPr lang="en-GB" dirty="0"/>
          </a:p>
        </p:txBody>
      </p:sp>
      <p:sp>
        <p:nvSpPr>
          <p:cNvPr id="7" name="TextBox 6">
            <a:extLst>
              <a:ext uri="{FF2B5EF4-FFF2-40B4-BE49-F238E27FC236}">
                <a16:creationId xmlns:a16="http://schemas.microsoft.com/office/drawing/2014/main" id="{F180B96D-29CE-4B82-222D-5955182D33D3}"/>
              </a:ext>
            </a:extLst>
          </p:cNvPr>
          <p:cNvSpPr txBox="1"/>
          <p:nvPr userDrawn="1"/>
        </p:nvSpPr>
        <p:spPr>
          <a:xfrm>
            <a:off x="335360" y="80628"/>
            <a:ext cx="4930855" cy="461665"/>
          </a:xfrm>
          <a:prstGeom prst="rect">
            <a:avLst/>
          </a:prstGeom>
          <a:noFill/>
        </p:spPr>
        <p:txBody>
          <a:bodyPr wrap="square" rtlCol="0">
            <a:spAutoFit/>
          </a:bodyPr>
          <a:lstStyle/>
          <a:p>
            <a:r>
              <a:rPr lang="en-US" sz="2400" baseline="0" dirty="0">
                <a:solidFill>
                  <a:schemeClr val="bg1"/>
                </a:solidFill>
                <a:latin typeface="Calibri" panose="020F0502020204030204" pitchFamily="34" charset="0"/>
                <a:ea typeface="Helvetica" charset="0"/>
                <a:cs typeface="Calibri" panose="020F0502020204030204" pitchFamily="34" charset="0"/>
              </a:rPr>
              <a:t>Disability and Neurodiversity</a:t>
            </a:r>
          </a:p>
        </p:txBody>
      </p:sp>
    </p:spTree>
  </p:cSld>
  <p:clrMapOvr>
    <a:masterClrMapping/>
  </p:clrMapOvr>
  <p:extLst>
    <p:ext uri="{DCECCB84-F9BA-43D5-87BE-67443E8EF086}">
      <p15:sldGuideLst xmlns:p15="http://schemas.microsoft.com/office/powerpoint/2012/main">
        <p15:guide id="1" orient="horz" pos="572" userDrawn="1">
          <p15:clr>
            <a:srgbClr val="FBAE40"/>
          </p15:clr>
        </p15:guide>
        <p15:guide id="2" orient="horz" pos="4065" userDrawn="1">
          <p15:clr>
            <a:srgbClr val="FBAE40"/>
          </p15:clr>
        </p15:guide>
        <p15:guide id="3" pos="257" userDrawn="1">
          <p15:clr>
            <a:srgbClr val="FBAE40"/>
          </p15:clr>
        </p15:guide>
        <p15:guide id="4" pos="7423" userDrawn="1">
          <p15:clr>
            <a:srgbClr val="FBAE40"/>
          </p15:clr>
        </p15:guide>
        <p15:guide id="5" orient="horz" pos="299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B8E8608-E877-3341-B3C8-39FC59099D71}" type="datetime1">
              <a:rPr lang="en-GB" smtClean="0"/>
              <a:t>18/05/2023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285C33-2419-422C-B488-597093BB9C1B}"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274658"/>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1" y="274658"/>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2A4C327-F62C-F547-9DAA-3CAFB668B94E}" type="datetime1">
              <a:rPr lang="en-GB" smtClean="0"/>
              <a:t>18/05/2023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285C33-2419-422C-B488-597093BB9C1B}"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tx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5215E53-12EF-2049-9B35-784EB30F917E}"/>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1188974 h 6858000"/>
              <a:gd name="connsiteX5" fmla="*/ 507682 w 12192000"/>
              <a:gd name="connsiteY5" fmla="*/ 765937 h 6858000"/>
              <a:gd name="connsiteX6" fmla="*/ 0 w 12192000"/>
              <a:gd name="connsiteY6" fmla="*/ 342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2192000" y="0"/>
                </a:lnTo>
                <a:lnTo>
                  <a:pt x="12192000" y="6858000"/>
                </a:lnTo>
                <a:lnTo>
                  <a:pt x="0" y="6858000"/>
                </a:lnTo>
                <a:lnTo>
                  <a:pt x="0" y="1188974"/>
                </a:lnTo>
                <a:lnTo>
                  <a:pt x="507682" y="765937"/>
                </a:lnTo>
                <a:lnTo>
                  <a:pt x="0" y="342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C09E3F-38D7-FC4E-84D7-7AB2A82A09B7}"/>
              </a:ext>
            </a:extLst>
          </p:cNvPr>
          <p:cNvSpPr>
            <a:spLocks noGrp="1"/>
          </p:cNvSpPr>
          <p:nvPr>
            <p:ph type="title" hasCustomPrompt="1"/>
          </p:nvPr>
        </p:nvSpPr>
        <p:spPr/>
        <p:txBody>
          <a:bodyPr/>
          <a:lstStyle>
            <a:lvl1pPr>
              <a:defRPr>
                <a:solidFill>
                  <a:schemeClr val="bg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8973101-4473-7640-A245-F14BA9321F8D}"/>
              </a:ext>
            </a:extLst>
          </p:cNvPr>
          <p:cNvSpPr>
            <a:spLocks noGrp="1"/>
          </p:cNvSpPr>
          <p:nvPr>
            <p:ph idx="1" hasCustomPrompt="1"/>
          </p:nvPr>
        </p:nvSpPr>
        <p:spPr>
          <a:xfrm>
            <a:off x="838200" y="2147888"/>
            <a:ext cx="5219700" cy="3948112"/>
          </a:xfrm>
        </p:spPr>
        <p:txBody>
          <a:bodyPr rIns="457200"/>
          <a:lstStyle>
            <a:lvl1pPr>
              <a:defRPr>
                <a:solidFill>
                  <a:schemeClr val="bg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D14EBA6F-6868-FB4B-B515-A6C69797E173}"/>
              </a:ext>
            </a:extLst>
          </p:cNvPr>
          <p:cNvSpPr>
            <a:spLocks noGrp="1"/>
          </p:cNvSpPr>
          <p:nvPr>
            <p:ph type="dt" sz="half" idx="11"/>
          </p:nvPr>
        </p:nvSpPr>
        <p:spPr/>
        <p:txBody>
          <a:bodyPr/>
          <a:lstStyle/>
          <a:p>
            <a:fld id="{C748C87F-E5C1-3A43-8E77-90E04A281711}" type="datetime1">
              <a:rPr lang="en-GB" smtClean="0"/>
              <a:t>18/05/2023</a:t>
            </a:fld>
            <a:endParaRPr lang="en-US"/>
          </a:p>
        </p:txBody>
      </p:sp>
      <p:sp>
        <p:nvSpPr>
          <p:cNvPr id="9" name="Footer Placeholder 8">
            <a:extLst>
              <a:ext uri="{FF2B5EF4-FFF2-40B4-BE49-F238E27FC236}">
                <a16:creationId xmlns:a16="http://schemas.microsoft.com/office/drawing/2014/main" id="{FF7A824E-8834-7B4F-A99D-1892FDC7680B}"/>
              </a:ext>
            </a:extLst>
          </p:cNvPr>
          <p:cNvSpPr>
            <a:spLocks noGrp="1"/>
          </p:cNvSpPr>
          <p:nvPr>
            <p:ph type="ftr" sz="quarter" idx="12"/>
          </p:nvPr>
        </p:nvSpPr>
        <p:spPr/>
        <p:txBody>
          <a:bodyPr/>
          <a:lstStyle/>
          <a:p>
            <a:endParaRPr lang="en-US"/>
          </a:p>
        </p:txBody>
      </p:sp>
      <p:sp>
        <p:nvSpPr>
          <p:cNvPr id="15" name="Slide Number Placeholder 14">
            <a:extLst>
              <a:ext uri="{FF2B5EF4-FFF2-40B4-BE49-F238E27FC236}">
                <a16:creationId xmlns:a16="http://schemas.microsoft.com/office/drawing/2014/main" id="{06E4679B-6850-DA4C-8C3D-06A945F7B086}"/>
              </a:ext>
            </a:extLst>
          </p:cNvPr>
          <p:cNvSpPr>
            <a:spLocks noGrp="1"/>
          </p:cNvSpPr>
          <p:nvPr>
            <p:ph type="sldNum" sz="quarter" idx="13"/>
          </p:nvPr>
        </p:nvSpPr>
        <p:spPr/>
        <p:txBody>
          <a:bodyPr/>
          <a:lstStyle/>
          <a:p>
            <a:fld id="{F251C04D-D6A1-9941-83C5-1A6DC618577C}" type="slidenum">
              <a:rPr lang="en-US" smtClean="0"/>
              <a:pPr/>
              <a:t>‹#›</a:t>
            </a:fld>
            <a:endParaRPr lang="en-US"/>
          </a:p>
        </p:txBody>
      </p:sp>
      <p:sp>
        <p:nvSpPr>
          <p:cNvPr id="10" name="Graphic 4">
            <a:extLst>
              <a:ext uri="{FF2B5EF4-FFF2-40B4-BE49-F238E27FC236}">
                <a16:creationId xmlns:a16="http://schemas.microsoft.com/office/drawing/2014/main" id="{579512A8-C5D3-9D43-8FC2-3634690B99CB}"/>
              </a:ext>
            </a:extLst>
          </p:cNvPr>
          <p:cNvSpPr/>
          <p:nvPr userDrawn="1"/>
        </p:nvSpPr>
        <p:spPr>
          <a:xfrm>
            <a:off x="11582400" y="6248400"/>
            <a:ext cx="228600" cy="228600"/>
          </a:xfrm>
          <a:custGeom>
            <a:avLst/>
            <a:gdLst>
              <a:gd name="connsiteX0" fmla="*/ 27432 w 228600"/>
              <a:gd name="connsiteY0" fmla="*/ 182880 h 228600"/>
              <a:gd name="connsiteX1" fmla="*/ 48006 w 228600"/>
              <a:gd name="connsiteY1" fmla="*/ 165735 h 228600"/>
              <a:gd name="connsiteX2" fmla="*/ 27432 w 228600"/>
              <a:gd name="connsiteY2" fmla="*/ 148590 h 228600"/>
              <a:gd name="connsiteX3" fmla="*/ 27432 w 228600"/>
              <a:gd name="connsiteY3" fmla="*/ 27432 h 228600"/>
              <a:gd name="connsiteX4" fmla="*/ 201168 w 228600"/>
              <a:gd name="connsiteY4" fmla="*/ 27432 h 228600"/>
              <a:gd name="connsiteX5" fmla="*/ 201168 w 228600"/>
              <a:gd name="connsiteY5" fmla="*/ 45720 h 228600"/>
              <a:gd name="connsiteX6" fmla="*/ 180594 w 228600"/>
              <a:gd name="connsiteY6" fmla="*/ 62865 h 228600"/>
              <a:gd name="connsiteX7" fmla="*/ 201168 w 228600"/>
              <a:gd name="connsiteY7" fmla="*/ 80010 h 228600"/>
              <a:gd name="connsiteX8" fmla="*/ 201168 w 228600"/>
              <a:gd name="connsiteY8" fmla="*/ 201168 h 228600"/>
              <a:gd name="connsiteX9" fmla="*/ 27432 w 228600"/>
              <a:gd name="connsiteY9" fmla="*/ 201168 h 228600"/>
              <a:gd name="connsiteX10" fmla="*/ 27432 w 228600"/>
              <a:gd name="connsiteY10" fmla="*/ 182880 h 228600"/>
              <a:gd name="connsiteX11" fmla="*/ 192024 w 228600"/>
              <a:gd name="connsiteY11" fmla="*/ 0 h 228600"/>
              <a:gd name="connsiteX12" fmla="*/ 174879 w 228600"/>
              <a:gd name="connsiteY12" fmla="*/ 20574 h 228600"/>
              <a:gd name="connsiteX13" fmla="*/ 157734 w 228600"/>
              <a:gd name="connsiteY13" fmla="*/ 0 h 228600"/>
              <a:gd name="connsiteX14" fmla="*/ 70866 w 228600"/>
              <a:gd name="connsiteY14" fmla="*/ 0 h 228600"/>
              <a:gd name="connsiteX15" fmla="*/ 53721 w 228600"/>
              <a:gd name="connsiteY15" fmla="*/ 20574 h 228600"/>
              <a:gd name="connsiteX16" fmla="*/ 36576 w 228600"/>
              <a:gd name="connsiteY16" fmla="*/ 0 h 228600"/>
              <a:gd name="connsiteX17" fmla="*/ 0 w 228600"/>
              <a:gd name="connsiteY17" fmla="*/ 0 h 228600"/>
              <a:gd name="connsiteX18" fmla="*/ 0 w 228600"/>
              <a:gd name="connsiteY18" fmla="*/ 228600 h 228600"/>
              <a:gd name="connsiteX19" fmla="*/ 97155 w 228600"/>
              <a:gd name="connsiteY19" fmla="*/ 228600 h 228600"/>
              <a:gd name="connsiteX20" fmla="*/ 114300 w 228600"/>
              <a:gd name="connsiteY20" fmla="*/ 208026 h 228600"/>
              <a:gd name="connsiteX21" fmla="*/ 131445 w 228600"/>
              <a:gd name="connsiteY21" fmla="*/ 228600 h 228600"/>
              <a:gd name="connsiteX22" fmla="*/ 228600 w 228600"/>
              <a:gd name="connsiteY22" fmla="*/ 228600 h 228600"/>
              <a:gd name="connsiteX23" fmla="*/ 228600 w 228600"/>
              <a:gd name="connsiteY23" fmla="*/ 0 h 228600"/>
              <a:gd name="connsiteX24" fmla="*/ 192024 w 228600"/>
              <a:gd name="connsiteY24"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600" h="228600">
                <a:moveTo>
                  <a:pt x="27432" y="182880"/>
                </a:moveTo>
                <a:lnTo>
                  <a:pt x="48006" y="165735"/>
                </a:lnTo>
                <a:lnTo>
                  <a:pt x="27432" y="148590"/>
                </a:lnTo>
                <a:lnTo>
                  <a:pt x="27432" y="27432"/>
                </a:lnTo>
                <a:lnTo>
                  <a:pt x="201168" y="27432"/>
                </a:lnTo>
                <a:lnTo>
                  <a:pt x="201168" y="45720"/>
                </a:lnTo>
                <a:lnTo>
                  <a:pt x="180594" y="62865"/>
                </a:lnTo>
                <a:lnTo>
                  <a:pt x="201168" y="80010"/>
                </a:lnTo>
                <a:lnTo>
                  <a:pt x="201168" y="201168"/>
                </a:lnTo>
                <a:lnTo>
                  <a:pt x="27432" y="201168"/>
                </a:lnTo>
                <a:lnTo>
                  <a:pt x="27432" y="182880"/>
                </a:lnTo>
                <a:close/>
                <a:moveTo>
                  <a:pt x="192024" y="0"/>
                </a:moveTo>
                <a:lnTo>
                  <a:pt x="174879" y="20574"/>
                </a:lnTo>
                <a:lnTo>
                  <a:pt x="157734" y="0"/>
                </a:lnTo>
                <a:lnTo>
                  <a:pt x="70866" y="0"/>
                </a:lnTo>
                <a:lnTo>
                  <a:pt x="53721" y="20574"/>
                </a:lnTo>
                <a:lnTo>
                  <a:pt x="36576" y="0"/>
                </a:lnTo>
                <a:lnTo>
                  <a:pt x="0" y="0"/>
                </a:lnTo>
                <a:lnTo>
                  <a:pt x="0" y="228600"/>
                </a:lnTo>
                <a:lnTo>
                  <a:pt x="97155" y="228600"/>
                </a:lnTo>
                <a:lnTo>
                  <a:pt x="114300" y="208026"/>
                </a:lnTo>
                <a:lnTo>
                  <a:pt x="131445" y="228600"/>
                </a:lnTo>
                <a:lnTo>
                  <a:pt x="228600" y="228600"/>
                </a:lnTo>
                <a:lnTo>
                  <a:pt x="228600" y="0"/>
                </a:lnTo>
                <a:lnTo>
                  <a:pt x="192024" y="0"/>
                </a:lnTo>
                <a:close/>
              </a:path>
            </a:pathLst>
          </a:custGeom>
          <a:solidFill>
            <a:schemeClr val="tx1"/>
          </a:solidFill>
          <a:ln w="6350" cap="flat">
            <a:noFill/>
            <a:prstDash val="solid"/>
            <a:miter/>
          </a:ln>
        </p:spPr>
        <p:txBody>
          <a:bodyPr rtlCol="0" anchor="ctr"/>
          <a:lstStyle/>
          <a:p>
            <a:endParaRPr lang="en-US"/>
          </a:p>
        </p:txBody>
      </p:sp>
      <p:sp>
        <p:nvSpPr>
          <p:cNvPr id="14" name="Content Placeholder 2">
            <a:extLst>
              <a:ext uri="{FF2B5EF4-FFF2-40B4-BE49-F238E27FC236}">
                <a16:creationId xmlns:a16="http://schemas.microsoft.com/office/drawing/2014/main" id="{C37F392E-C116-B843-9DC9-F6D2A888AF2B}"/>
              </a:ext>
            </a:extLst>
          </p:cNvPr>
          <p:cNvSpPr>
            <a:spLocks noGrp="1"/>
          </p:cNvSpPr>
          <p:nvPr>
            <p:ph idx="14" hasCustomPrompt="1"/>
          </p:nvPr>
        </p:nvSpPr>
        <p:spPr>
          <a:xfrm>
            <a:off x="6135688" y="2147888"/>
            <a:ext cx="5219700" cy="3948112"/>
          </a:xfrm>
        </p:spPr>
        <p:txBody>
          <a:bodyPr rIns="457200"/>
          <a:lstStyle>
            <a:lvl1pPr>
              <a:defRPr>
                <a:solidFill>
                  <a:schemeClr val="bg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0973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1DF2E35-1869-DE4F-98D8-FA5B85A425FA}" type="datetimeFigureOut">
              <a:rPr lang="en-GB" smtClean="0"/>
              <a:t>18/05/2023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23C53C-7A8D-D84D-8AC4-C2415109DDB3}" type="slidenum">
              <a:rPr lang="en-GB" smtClean="0"/>
              <a:t>‹#›</a:t>
            </a:fld>
            <a:endParaRPr lang="en-GB"/>
          </a:p>
        </p:txBody>
      </p:sp>
      <p:pic>
        <p:nvPicPr>
          <p:cNvPr id="8" name="Picture 7"/>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538" y="274535"/>
            <a:ext cx="7559875" cy="3781271"/>
          </a:xfrm>
          <a:prstGeom prst="rect">
            <a:avLst/>
          </a:prstGeom>
        </p:spPr>
      </p:pic>
      <p:sp>
        <p:nvSpPr>
          <p:cNvPr id="10" name="Rectangle 9"/>
          <p:cNvSpPr/>
          <p:nvPr userDrawn="1"/>
        </p:nvSpPr>
        <p:spPr>
          <a:xfrm>
            <a:off x="6096000" y="3051123"/>
            <a:ext cx="5340629" cy="2800767"/>
          </a:xfrm>
          <a:prstGeom prst="rect">
            <a:avLst/>
          </a:prstGeom>
        </p:spPr>
        <p:txBody>
          <a:bodyPr wrap="none">
            <a:spAutoFit/>
          </a:bodyPr>
          <a:lstStyle/>
          <a:p>
            <a:pPr algn="l"/>
            <a:r>
              <a:rPr lang="en-GB" sz="8800" dirty="0">
                <a:solidFill>
                  <a:srgbClr val="544186"/>
                </a:solidFill>
                <a:latin typeface="Accolade-Serial-Regular"/>
                <a:cs typeface="Accolade-Serial-Regular"/>
              </a:rPr>
              <a:t>Digital </a:t>
            </a:r>
          </a:p>
          <a:p>
            <a:pPr algn="l"/>
            <a:r>
              <a:rPr lang="en-GB" sz="8800" dirty="0">
                <a:solidFill>
                  <a:srgbClr val="544186"/>
                </a:solidFill>
                <a:latin typeface="Accolade-Serial-Regular"/>
                <a:cs typeface="Accolade-Serial-Regular"/>
              </a:rPr>
              <a:t>Academy</a:t>
            </a:r>
          </a:p>
        </p:txBody>
      </p:sp>
    </p:spTree>
    <p:extLst>
      <p:ext uri="{BB962C8B-B14F-4D97-AF65-F5344CB8AC3E}">
        <p14:creationId xmlns:p14="http://schemas.microsoft.com/office/powerpoint/2010/main" val="3608562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758461" y="274638"/>
            <a:ext cx="9274257" cy="1143000"/>
          </a:xfrm>
          <a:prstGeom prst="rect">
            <a:avLst/>
          </a:prstGeom>
        </p:spPr>
        <p:txBody>
          <a:bodyPr vert="horz" lIns="91440" tIns="45720" rIns="91440" bIns="45720" rtlCol="0" anchor="ctr">
            <a:normAutofit/>
          </a:bodyPr>
          <a:lstStyle>
            <a:lvl1pPr>
              <a:defRPr sz="3200" b="0"/>
            </a:lvl1pPr>
          </a:lstStyle>
          <a:p>
            <a:r>
              <a:rPr lang="en-GB"/>
              <a:t>Click to edit Master title style</a:t>
            </a:r>
            <a:endParaRPr lang="en-US"/>
          </a:p>
        </p:txBody>
      </p:sp>
      <p:sp>
        <p:nvSpPr>
          <p:cNvPr id="6" name="Text Placeholder 2"/>
          <p:cNvSpPr>
            <a:spLocks noGrp="1"/>
          </p:cNvSpPr>
          <p:nvPr>
            <p:ph idx="1"/>
          </p:nvPr>
        </p:nvSpPr>
        <p:spPr>
          <a:xfrm>
            <a:off x="1758461" y="1963616"/>
            <a:ext cx="9274257" cy="3702539"/>
          </a:xfrm>
          <a:prstGeom prst="rect">
            <a:avLst/>
          </a:prstGeom>
        </p:spPr>
        <p:txBody>
          <a:bodyPr vert="horz" lIns="91440" tIns="45720" rIns="91440" bIns="45720" rtlCol="0">
            <a:normAutofit/>
          </a:bodyPr>
          <a:lstStyle/>
          <a:p>
            <a:pPr lvl="0"/>
            <a:r>
              <a:rPr lang="en-GB"/>
              <a:t>Click to edit Master text styles</a:t>
            </a:r>
          </a:p>
        </p:txBody>
      </p:sp>
      <p:sp>
        <p:nvSpPr>
          <p:cNvPr id="4" name="Rectangle 3">
            <a:extLst>
              <a:ext uri="{FF2B5EF4-FFF2-40B4-BE49-F238E27FC236}">
                <a16:creationId xmlns:a16="http://schemas.microsoft.com/office/drawing/2014/main" id="{C98E22F2-22BE-768D-94DA-7FCFF7651A72}"/>
              </a:ext>
            </a:extLst>
          </p:cNvPr>
          <p:cNvSpPr/>
          <p:nvPr userDrawn="1"/>
        </p:nvSpPr>
        <p:spPr>
          <a:xfrm>
            <a:off x="384314" y="5814391"/>
            <a:ext cx="7381460" cy="9143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pic>
        <p:nvPicPr>
          <p:cNvPr id="3" name="Picture 2" descr="Logo&#10;&#10;Description automatically generated with low confidence">
            <a:extLst>
              <a:ext uri="{FF2B5EF4-FFF2-40B4-BE49-F238E27FC236}">
                <a16:creationId xmlns:a16="http://schemas.microsoft.com/office/drawing/2014/main" id="{A527C1D1-43C6-12CD-4D08-B0FDDFDB6513}"/>
              </a:ext>
            </a:extLst>
          </p:cNvPr>
          <p:cNvPicPr>
            <a:picLocks noChangeAspect="1"/>
          </p:cNvPicPr>
          <p:nvPr userDrawn="1"/>
        </p:nvPicPr>
        <p:blipFill>
          <a:blip r:embed="rId2"/>
          <a:stretch>
            <a:fillRect/>
          </a:stretch>
        </p:blipFill>
        <p:spPr>
          <a:xfrm>
            <a:off x="824111" y="5754969"/>
            <a:ext cx="6501863" cy="914324"/>
          </a:xfrm>
          <a:prstGeom prst="rect">
            <a:avLst/>
          </a:prstGeom>
        </p:spPr>
      </p:pic>
    </p:spTree>
    <p:extLst>
      <p:ext uri="{BB962C8B-B14F-4D97-AF65-F5344CB8AC3E}">
        <p14:creationId xmlns:p14="http://schemas.microsoft.com/office/powerpoint/2010/main" val="3646511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AA0D4C-49F4-4FEE-4A70-A57FC1C40F75}"/>
              </a:ext>
            </a:extLst>
          </p:cNvPr>
          <p:cNvSpPr/>
          <p:nvPr userDrawn="1"/>
        </p:nvSpPr>
        <p:spPr>
          <a:xfrm>
            <a:off x="0" y="1"/>
            <a:ext cx="12167320" cy="584683"/>
          </a:xfrm>
          <a:prstGeom prst="rect">
            <a:avLst/>
          </a:prstGeom>
          <a:solidFill>
            <a:schemeClr val="accent1"/>
          </a:solidFill>
          <a:ln>
            <a:noFill/>
          </a:ln>
          <a:effectLst>
            <a:outerShdw sx="1000" sy="1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pic>
        <p:nvPicPr>
          <p:cNvPr id="3" name="Picture 2" descr="A close up of a plate&#10;&#10;Description automatically generated">
            <a:extLst>
              <a:ext uri="{FF2B5EF4-FFF2-40B4-BE49-F238E27FC236}">
                <a16:creationId xmlns:a16="http://schemas.microsoft.com/office/drawing/2014/main" id="{7A33A0A9-FA04-C55D-BCE0-D0E701BA98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932"/>
          <a:stretch/>
        </p:blipFill>
        <p:spPr>
          <a:xfrm>
            <a:off x="11208568" y="-22788"/>
            <a:ext cx="989972" cy="608228"/>
          </a:xfrm>
          <a:prstGeom prst="rect">
            <a:avLst/>
          </a:prstGeom>
        </p:spPr>
      </p:pic>
      <p:sp>
        <p:nvSpPr>
          <p:cNvPr id="4" name="TextBox 3">
            <a:extLst>
              <a:ext uri="{FF2B5EF4-FFF2-40B4-BE49-F238E27FC236}">
                <a16:creationId xmlns:a16="http://schemas.microsoft.com/office/drawing/2014/main" id="{31265BE3-9247-A1C2-AEFD-9471E2D66988}"/>
              </a:ext>
            </a:extLst>
          </p:cNvPr>
          <p:cNvSpPr txBox="1"/>
          <p:nvPr userDrawn="1"/>
        </p:nvSpPr>
        <p:spPr>
          <a:xfrm>
            <a:off x="335360" y="80628"/>
            <a:ext cx="4930855" cy="461665"/>
          </a:xfrm>
          <a:prstGeom prst="rect">
            <a:avLst/>
          </a:prstGeom>
          <a:noFill/>
        </p:spPr>
        <p:txBody>
          <a:bodyPr wrap="square" rtlCol="0">
            <a:spAutoFit/>
          </a:bodyPr>
          <a:lstStyle/>
          <a:p>
            <a:r>
              <a:rPr lang="en-US" sz="2400" baseline="0" dirty="0">
                <a:solidFill>
                  <a:schemeClr val="bg1"/>
                </a:solidFill>
                <a:latin typeface="Calibri" panose="020F0502020204030204" pitchFamily="34" charset="0"/>
                <a:ea typeface="Helvetica" charset="0"/>
                <a:cs typeface="Calibri" panose="020F0502020204030204" pitchFamily="34" charset="0"/>
              </a:rPr>
              <a:t>Disability and Neurodiversity</a:t>
            </a:r>
          </a:p>
        </p:txBody>
      </p:sp>
      <p:sp>
        <p:nvSpPr>
          <p:cNvPr id="11" name="Slide Number Placeholder 5">
            <a:extLst>
              <a:ext uri="{FF2B5EF4-FFF2-40B4-BE49-F238E27FC236}">
                <a16:creationId xmlns:a16="http://schemas.microsoft.com/office/drawing/2014/main" id="{80031E0A-3588-6042-2F2C-548BFC934480}"/>
              </a:ext>
            </a:extLst>
          </p:cNvPr>
          <p:cNvSpPr>
            <a:spLocks noGrp="1"/>
          </p:cNvSpPr>
          <p:nvPr>
            <p:ph type="sldNum" sz="quarter" idx="12"/>
          </p:nvPr>
        </p:nvSpPr>
        <p:spPr>
          <a:xfrm>
            <a:off x="11784013" y="6453188"/>
            <a:ext cx="407987" cy="365125"/>
          </a:xfrm>
        </p:spPr>
        <p:txBody>
          <a:bodyPr lIns="0" tIns="0" rIns="0" bIns="0"/>
          <a:lstStyle>
            <a:lvl1pPr algn="l">
              <a:defRPr sz="1200" baseline="0">
                <a:solidFill>
                  <a:schemeClr val="tx1"/>
                </a:solidFill>
                <a:latin typeface="Calibri" panose="020F0502020204030204" pitchFamily="34" charset="0"/>
              </a:defRPr>
            </a:lvl1pPr>
          </a:lstStyle>
          <a:p>
            <a:fld id="{C3285C33-2419-422C-B488-597093BB9C1B}" type="slidenum">
              <a:rPr lang="en-GB" smtClean="0"/>
              <a:pPr/>
              <a:t>‹#›</a:t>
            </a:fld>
            <a:endParaRPr lang="en-GB" dirty="0"/>
          </a:p>
        </p:txBody>
      </p:sp>
    </p:spTree>
  </p:cSld>
  <p:clrMapOvr>
    <a:masterClrMapping/>
  </p:clrMapOvr>
  <p:extLst>
    <p:ext uri="{DCECCB84-F9BA-43D5-87BE-67443E8EF086}">
      <p15:sldGuideLst xmlns:p15="http://schemas.microsoft.com/office/powerpoint/2012/main">
        <p15:guide id="1" orient="horz" pos="4065" userDrawn="1">
          <p15:clr>
            <a:srgbClr val="FBAE40"/>
          </p15:clr>
        </p15:guide>
        <p15:guide id="2" pos="279" userDrawn="1">
          <p15:clr>
            <a:srgbClr val="FBAE40"/>
          </p15:clr>
        </p15:guide>
        <p15:guide id="3" pos="7401" userDrawn="1">
          <p15:clr>
            <a:srgbClr val="FBAE40"/>
          </p15:clr>
        </p15:guide>
        <p15:guide id="4" orient="horz" pos="595" userDrawn="1">
          <p15:clr>
            <a:srgbClr val="FBAE40"/>
          </p15:clr>
        </p15:guide>
        <p15:guide id="5" orient="horz" pos="299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icture containing fog, winter&#10;&#10;Description automatically generated">
            <a:extLst>
              <a:ext uri="{FF2B5EF4-FFF2-40B4-BE49-F238E27FC236}">
                <a16:creationId xmlns:a16="http://schemas.microsoft.com/office/drawing/2014/main" id="{18DA1CB6-BB3B-D743-3EFD-99CA9536D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6740"/>
            <a:ext cx="12192000" cy="6271260"/>
          </a:xfrm>
          <a:prstGeom prst="rect">
            <a:avLst/>
          </a:prstGeom>
        </p:spPr>
      </p:pic>
      <p:sp>
        <p:nvSpPr>
          <p:cNvPr id="8" name="Rectangle 7">
            <a:extLst>
              <a:ext uri="{FF2B5EF4-FFF2-40B4-BE49-F238E27FC236}">
                <a16:creationId xmlns:a16="http://schemas.microsoft.com/office/drawing/2014/main" id="{98FF429F-49E9-1C8B-2FB5-4BFB206D83DF}"/>
              </a:ext>
            </a:extLst>
          </p:cNvPr>
          <p:cNvSpPr/>
          <p:nvPr userDrawn="1"/>
        </p:nvSpPr>
        <p:spPr>
          <a:xfrm>
            <a:off x="0" y="1"/>
            <a:ext cx="12167320" cy="584683"/>
          </a:xfrm>
          <a:prstGeom prst="rect">
            <a:avLst/>
          </a:prstGeom>
          <a:solidFill>
            <a:schemeClr val="accent1"/>
          </a:solidFill>
          <a:ln>
            <a:noFill/>
          </a:ln>
          <a:effectLst>
            <a:outerShdw sx="1000" sy="1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pic>
        <p:nvPicPr>
          <p:cNvPr id="9" name="Picture 8" descr="A close up of a plate&#10;&#10;Description automatically generated">
            <a:extLst>
              <a:ext uri="{FF2B5EF4-FFF2-40B4-BE49-F238E27FC236}">
                <a16:creationId xmlns:a16="http://schemas.microsoft.com/office/drawing/2014/main" id="{D7F6767F-0303-9F03-43DD-F721CBFD03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2932"/>
          <a:stretch/>
        </p:blipFill>
        <p:spPr>
          <a:xfrm>
            <a:off x="11208568" y="-22788"/>
            <a:ext cx="989972" cy="608228"/>
          </a:xfrm>
          <a:prstGeom prst="rect">
            <a:avLst/>
          </a:prstGeom>
        </p:spPr>
      </p:pic>
      <p:sp>
        <p:nvSpPr>
          <p:cNvPr id="10" name="TextBox 9">
            <a:extLst>
              <a:ext uri="{FF2B5EF4-FFF2-40B4-BE49-F238E27FC236}">
                <a16:creationId xmlns:a16="http://schemas.microsoft.com/office/drawing/2014/main" id="{F59A42A9-3E11-17C8-9CB2-A67F0CC11BEB}"/>
              </a:ext>
            </a:extLst>
          </p:cNvPr>
          <p:cNvSpPr txBox="1"/>
          <p:nvPr userDrawn="1"/>
        </p:nvSpPr>
        <p:spPr>
          <a:xfrm>
            <a:off x="335360" y="80628"/>
            <a:ext cx="4930855" cy="461665"/>
          </a:xfrm>
          <a:prstGeom prst="rect">
            <a:avLst/>
          </a:prstGeom>
          <a:noFill/>
        </p:spPr>
        <p:txBody>
          <a:bodyPr wrap="square" rtlCol="0">
            <a:spAutoFit/>
          </a:bodyPr>
          <a:lstStyle/>
          <a:p>
            <a:r>
              <a:rPr lang="en-US" sz="2400" baseline="0" dirty="0">
                <a:solidFill>
                  <a:schemeClr val="bg1"/>
                </a:solidFill>
                <a:latin typeface="Calibri" panose="020F0502020204030204" pitchFamily="34" charset="0"/>
                <a:ea typeface="Helvetica" charset="0"/>
                <a:cs typeface="Calibri" panose="020F0502020204030204" pitchFamily="34" charset="0"/>
              </a:rPr>
              <a:t>Disability and Neurodiversity</a:t>
            </a:r>
          </a:p>
        </p:txBody>
      </p:sp>
      <p:sp>
        <p:nvSpPr>
          <p:cNvPr id="11" name="Slide Number Placeholder 5">
            <a:extLst>
              <a:ext uri="{FF2B5EF4-FFF2-40B4-BE49-F238E27FC236}">
                <a16:creationId xmlns:a16="http://schemas.microsoft.com/office/drawing/2014/main" id="{2AB206C9-420A-B74A-14BF-CC0680BBB538}"/>
              </a:ext>
            </a:extLst>
          </p:cNvPr>
          <p:cNvSpPr>
            <a:spLocks noGrp="1"/>
          </p:cNvSpPr>
          <p:nvPr>
            <p:ph type="sldNum" sz="quarter" idx="12"/>
          </p:nvPr>
        </p:nvSpPr>
        <p:spPr>
          <a:xfrm>
            <a:off x="11784013" y="6453188"/>
            <a:ext cx="407987" cy="365125"/>
          </a:xfrm>
        </p:spPr>
        <p:txBody>
          <a:bodyPr lIns="0" tIns="0" rIns="0" bIns="0"/>
          <a:lstStyle>
            <a:lvl1pPr algn="l">
              <a:defRPr sz="1200" baseline="0">
                <a:solidFill>
                  <a:schemeClr val="tx1"/>
                </a:solidFill>
                <a:latin typeface="Calibri" panose="020F0502020204030204" pitchFamily="34" charset="0"/>
              </a:defRPr>
            </a:lvl1pPr>
          </a:lstStyle>
          <a:p>
            <a:fld id="{C3285C33-2419-422C-B488-597093BB9C1B}"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6"/>
            <a:ext cx="5384800" cy="4525963"/>
          </a:xfrm>
        </p:spPr>
        <p:txBody>
          <a:bodyPr/>
          <a:lstStyle>
            <a:lvl1pPr>
              <a:defRPr sz="3386"/>
            </a:lvl1pPr>
            <a:lvl2pPr>
              <a:defRPr sz="2903"/>
            </a:lvl2pPr>
            <a:lvl3pPr>
              <a:defRPr sz="2419"/>
            </a:lvl3pPr>
            <a:lvl4pPr>
              <a:defRPr sz="2177"/>
            </a:lvl4pPr>
            <a:lvl5pPr>
              <a:defRPr sz="2177"/>
            </a:lvl5pPr>
            <a:lvl6pPr>
              <a:defRPr sz="2177"/>
            </a:lvl6pPr>
            <a:lvl7pPr>
              <a:defRPr sz="2177"/>
            </a:lvl7pPr>
            <a:lvl8pPr>
              <a:defRPr sz="2177"/>
            </a:lvl8pPr>
            <a:lvl9pPr>
              <a:defRPr sz="21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6"/>
            <a:ext cx="5384800" cy="4525963"/>
          </a:xfrm>
        </p:spPr>
        <p:txBody>
          <a:bodyPr/>
          <a:lstStyle>
            <a:lvl1pPr>
              <a:defRPr sz="3386"/>
            </a:lvl1pPr>
            <a:lvl2pPr>
              <a:defRPr sz="2903"/>
            </a:lvl2pPr>
            <a:lvl3pPr>
              <a:defRPr sz="2419"/>
            </a:lvl3pPr>
            <a:lvl4pPr>
              <a:defRPr sz="2177"/>
            </a:lvl4pPr>
            <a:lvl5pPr>
              <a:defRPr sz="2177"/>
            </a:lvl5pPr>
            <a:lvl6pPr>
              <a:defRPr sz="2177"/>
            </a:lvl6pPr>
            <a:lvl7pPr>
              <a:defRPr sz="2177"/>
            </a:lvl7pPr>
            <a:lvl8pPr>
              <a:defRPr sz="2177"/>
            </a:lvl8pPr>
            <a:lvl9pPr>
              <a:defRPr sz="21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15CB2F4-6236-454E-B471-296D1DDAEB79}" type="datetime1">
              <a:rPr lang="en-GB" smtClean="0"/>
              <a:t>18/05/2023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285C33-2419-422C-B488-597093BB9C1B}"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903" b="1"/>
            </a:lvl1pPr>
            <a:lvl2pPr marL="552938" indent="0">
              <a:buNone/>
              <a:defRPr sz="2419" b="1"/>
            </a:lvl2pPr>
            <a:lvl3pPr marL="1105875" indent="0">
              <a:buNone/>
              <a:defRPr sz="2177" b="1"/>
            </a:lvl3pPr>
            <a:lvl4pPr marL="1658813" indent="0">
              <a:buNone/>
              <a:defRPr sz="1935" b="1"/>
            </a:lvl4pPr>
            <a:lvl5pPr marL="2211751" indent="0">
              <a:buNone/>
              <a:defRPr sz="1935" b="1"/>
            </a:lvl5pPr>
            <a:lvl6pPr marL="2764688" indent="0">
              <a:buNone/>
              <a:defRPr sz="1935" b="1"/>
            </a:lvl6pPr>
            <a:lvl7pPr marL="3317626" indent="0">
              <a:buNone/>
              <a:defRPr sz="1935" b="1"/>
            </a:lvl7pPr>
            <a:lvl8pPr marL="3870564" indent="0">
              <a:buNone/>
              <a:defRPr sz="1935" b="1"/>
            </a:lvl8pPr>
            <a:lvl9pPr marL="4423501" indent="0">
              <a:buNone/>
              <a:defRPr sz="1935"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903"/>
            </a:lvl1pPr>
            <a:lvl2pPr>
              <a:defRPr sz="2419"/>
            </a:lvl2pPr>
            <a:lvl3pPr>
              <a:defRPr sz="2177"/>
            </a:lvl3pPr>
            <a:lvl4pPr>
              <a:defRPr sz="1935"/>
            </a:lvl4pPr>
            <a:lvl5pPr>
              <a:defRPr sz="1935"/>
            </a:lvl5pPr>
            <a:lvl6pPr>
              <a:defRPr sz="1935"/>
            </a:lvl6pPr>
            <a:lvl7pPr>
              <a:defRPr sz="1935"/>
            </a:lvl7pPr>
            <a:lvl8pPr>
              <a:defRPr sz="1935"/>
            </a:lvl8pPr>
            <a:lvl9pPr>
              <a:defRPr sz="19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903" b="1"/>
            </a:lvl1pPr>
            <a:lvl2pPr marL="552938" indent="0">
              <a:buNone/>
              <a:defRPr sz="2419" b="1"/>
            </a:lvl2pPr>
            <a:lvl3pPr marL="1105875" indent="0">
              <a:buNone/>
              <a:defRPr sz="2177" b="1"/>
            </a:lvl3pPr>
            <a:lvl4pPr marL="1658813" indent="0">
              <a:buNone/>
              <a:defRPr sz="1935" b="1"/>
            </a:lvl4pPr>
            <a:lvl5pPr marL="2211751" indent="0">
              <a:buNone/>
              <a:defRPr sz="1935" b="1"/>
            </a:lvl5pPr>
            <a:lvl6pPr marL="2764688" indent="0">
              <a:buNone/>
              <a:defRPr sz="1935" b="1"/>
            </a:lvl6pPr>
            <a:lvl7pPr marL="3317626" indent="0">
              <a:buNone/>
              <a:defRPr sz="1935" b="1"/>
            </a:lvl7pPr>
            <a:lvl8pPr marL="3870564" indent="0">
              <a:buNone/>
              <a:defRPr sz="1935" b="1"/>
            </a:lvl8pPr>
            <a:lvl9pPr marL="4423501" indent="0">
              <a:buNone/>
              <a:defRPr sz="1935"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903"/>
            </a:lvl1pPr>
            <a:lvl2pPr>
              <a:defRPr sz="2419"/>
            </a:lvl2pPr>
            <a:lvl3pPr>
              <a:defRPr sz="2177"/>
            </a:lvl3pPr>
            <a:lvl4pPr>
              <a:defRPr sz="1935"/>
            </a:lvl4pPr>
            <a:lvl5pPr>
              <a:defRPr sz="1935"/>
            </a:lvl5pPr>
            <a:lvl6pPr>
              <a:defRPr sz="1935"/>
            </a:lvl6pPr>
            <a:lvl7pPr>
              <a:defRPr sz="1935"/>
            </a:lvl7pPr>
            <a:lvl8pPr>
              <a:defRPr sz="1935"/>
            </a:lvl8pPr>
            <a:lvl9pPr>
              <a:defRPr sz="19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4E297A5-F63A-9D49-BA43-8EDB535420F3}" type="datetime1">
              <a:rPr lang="en-GB" smtClean="0"/>
              <a:t>18/05/2023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3285C33-2419-422C-B488-597093BB9C1B}"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6F33F8C-314F-784A-AB8F-826DEDA927A4}" type="datetime1">
              <a:rPr lang="en-GB" smtClean="0"/>
              <a:t>18/05/2023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3285C33-2419-422C-B488-597093BB9C1B}"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2D7757-3A25-B445-8A13-40ABEB085CCD}" type="datetime1">
              <a:rPr lang="en-GB" smtClean="0"/>
              <a:t>18/05/2023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3285C33-2419-422C-B488-597093BB9C1B}"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419" b="1"/>
            </a:lvl1pPr>
          </a:lstStyle>
          <a:p>
            <a:r>
              <a:rPr lang="en-US"/>
              <a:t>Click to edit Master title style</a:t>
            </a:r>
            <a:endParaRPr lang="en-GB"/>
          </a:p>
        </p:txBody>
      </p:sp>
      <p:sp>
        <p:nvSpPr>
          <p:cNvPr id="3" name="Content Placeholder 2"/>
          <p:cNvSpPr>
            <a:spLocks noGrp="1"/>
          </p:cNvSpPr>
          <p:nvPr>
            <p:ph idx="1"/>
          </p:nvPr>
        </p:nvSpPr>
        <p:spPr>
          <a:xfrm>
            <a:off x="4766740" y="273070"/>
            <a:ext cx="6815666" cy="5853113"/>
          </a:xfrm>
        </p:spPr>
        <p:txBody>
          <a:bodyPr/>
          <a:lstStyle>
            <a:lvl1pPr>
              <a:defRPr sz="3870"/>
            </a:lvl1pPr>
            <a:lvl2pPr>
              <a:defRPr sz="3386"/>
            </a:lvl2pPr>
            <a:lvl3pPr>
              <a:defRPr sz="2903"/>
            </a:lvl3pPr>
            <a:lvl4pPr>
              <a:defRPr sz="2419"/>
            </a:lvl4pPr>
            <a:lvl5pPr>
              <a:defRPr sz="2419"/>
            </a:lvl5pPr>
            <a:lvl6pPr>
              <a:defRPr sz="2419"/>
            </a:lvl6pPr>
            <a:lvl7pPr>
              <a:defRPr sz="2419"/>
            </a:lvl7pPr>
            <a:lvl8pPr>
              <a:defRPr sz="2419"/>
            </a:lvl8pPr>
            <a:lvl9pPr>
              <a:defRPr sz="24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693"/>
            </a:lvl1pPr>
            <a:lvl2pPr marL="552938" indent="0">
              <a:buNone/>
              <a:defRPr sz="1451"/>
            </a:lvl2pPr>
            <a:lvl3pPr marL="1105875" indent="0">
              <a:buNone/>
              <a:defRPr sz="1209"/>
            </a:lvl3pPr>
            <a:lvl4pPr marL="1658813" indent="0">
              <a:buNone/>
              <a:defRPr sz="1088"/>
            </a:lvl4pPr>
            <a:lvl5pPr marL="2211751" indent="0">
              <a:buNone/>
              <a:defRPr sz="1088"/>
            </a:lvl5pPr>
            <a:lvl6pPr marL="2764688" indent="0">
              <a:buNone/>
              <a:defRPr sz="1088"/>
            </a:lvl6pPr>
            <a:lvl7pPr marL="3317626" indent="0">
              <a:buNone/>
              <a:defRPr sz="1088"/>
            </a:lvl7pPr>
            <a:lvl8pPr marL="3870564" indent="0">
              <a:buNone/>
              <a:defRPr sz="1088"/>
            </a:lvl8pPr>
            <a:lvl9pPr marL="4423501" indent="0">
              <a:buNone/>
              <a:defRPr sz="1088"/>
            </a:lvl9pPr>
          </a:lstStyle>
          <a:p>
            <a:pPr lvl="0"/>
            <a:r>
              <a:rPr lang="en-US"/>
              <a:t>Click to edit Master text styles</a:t>
            </a:r>
          </a:p>
        </p:txBody>
      </p:sp>
      <p:sp>
        <p:nvSpPr>
          <p:cNvPr id="5" name="Date Placeholder 4"/>
          <p:cNvSpPr>
            <a:spLocks noGrp="1"/>
          </p:cNvSpPr>
          <p:nvPr>
            <p:ph type="dt" sz="half" idx="10"/>
          </p:nvPr>
        </p:nvSpPr>
        <p:spPr/>
        <p:txBody>
          <a:bodyPr/>
          <a:lstStyle/>
          <a:p>
            <a:fld id="{E021EA31-66F3-E347-96C1-F60B1FFF5414}" type="datetime1">
              <a:rPr lang="en-GB" smtClean="0"/>
              <a:t>18/05/2023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285C33-2419-422C-B488-597093BB9C1B}"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19" b="1"/>
            </a:lvl1pPr>
          </a:lstStyle>
          <a:p>
            <a:r>
              <a:rPr lang="en-US"/>
              <a:t>Click to edit Master title style</a:t>
            </a:r>
            <a:endParaRPr lang="en-GB"/>
          </a:p>
        </p:txBody>
      </p:sp>
      <p:sp>
        <p:nvSpPr>
          <p:cNvPr id="3" name="Picture Placeholder 2"/>
          <p:cNvSpPr>
            <a:spLocks noGrp="1"/>
          </p:cNvSpPr>
          <p:nvPr>
            <p:ph type="pic" idx="1"/>
          </p:nvPr>
        </p:nvSpPr>
        <p:spPr>
          <a:xfrm>
            <a:off x="2389718" y="612775"/>
            <a:ext cx="7315200" cy="4114800"/>
          </a:xfrm>
        </p:spPr>
        <p:txBody>
          <a:bodyPr/>
          <a:lstStyle>
            <a:lvl1pPr marL="0" indent="0">
              <a:buNone/>
              <a:defRPr sz="3870"/>
            </a:lvl1pPr>
            <a:lvl2pPr marL="552938" indent="0">
              <a:buNone/>
              <a:defRPr sz="3386"/>
            </a:lvl2pPr>
            <a:lvl3pPr marL="1105875" indent="0">
              <a:buNone/>
              <a:defRPr sz="2903"/>
            </a:lvl3pPr>
            <a:lvl4pPr marL="1658813" indent="0">
              <a:buNone/>
              <a:defRPr sz="2419"/>
            </a:lvl4pPr>
            <a:lvl5pPr marL="2211751" indent="0">
              <a:buNone/>
              <a:defRPr sz="2419"/>
            </a:lvl5pPr>
            <a:lvl6pPr marL="2764688" indent="0">
              <a:buNone/>
              <a:defRPr sz="2419"/>
            </a:lvl6pPr>
            <a:lvl7pPr marL="3317626" indent="0">
              <a:buNone/>
              <a:defRPr sz="2419"/>
            </a:lvl7pPr>
            <a:lvl8pPr marL="3870564" indent="0">
              <a:buNone/>
              <a:defRPr sz="2419"/>
            </a:lvl8pPr>
            <a:lvl9pPr marL="4423501" indent="0">
              <a:buNone/>
              <a:defRPr sz="2419"/>
            </a:lvl9pPr>
          </a:lstStyle>
          <a:p>
            <a:endParaRPr lang="en-GB"/>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93"/>
            </a:lvl1pPr>
            <a:lvl2pPr marL="552938" indent="0">
              <a:buNone/>
              <a:defRPr sz="1451"/>
            </a:lvl2pPr>
            <a:lvl3pPr marL="1105875" indent="0">
              <a:buNone/>
              <a:defRPr sz="1209"/>
            </a:lvl3pPr>
            <a:lvl4pPr marL="1658813" indent="0">
              <a:buNone/>
              <a:defRPr sz="1088"/>
            </a:lvl4pPr>
            <a:lvl5pPr marL="2211751" indent="0">
              <a:buNone/>
              <a:defRPr sz="1088"/>
            </a:lvl5pPr>
            <a:lvl6pPr marL="2764688" indent="0">
              <a:buNone/>
              <a:defRPr sz="1088"/>
            </a:lvl6pPr>
            <a:lvl7pPr marL="3317626" indent="0">
              <a:buNone/>
              <a:defRPr sz="1088"/>
            </a:lvl7pPr>
            <a:lvl8pPr marL="3870564" indent="0">
              <a:buNone/>
              <a:defRPr sz="1088"/>
            </a:lvl8pPr>
            <a:lvl9pPr marL="4423501" indent="0">
              <a:buNone/>
              <a:defRPr sz="1088"/>
            </a:lvl9pPr>
          </a:lstStyle>
          <a:p>
            <a:pPr lvl="0"/>
            <a:r>
              <a:rPr lang="en-US"/>
              <a:t>Click to edit Master text styles</a:t>
            </a:r>
          </a:p>
        </p:txBody>
      </p:sp>
      <p:sp>
        <p:nvSpPr>
          <p:cNvPr id="5" name="Date Placeholder 4"/>
          <p:cNvSpPr>
            <a:spLocks noGrp="1"/>
          </p:cNvSpPr>
          <p:nvPr>
            <p:ph type="dt" sz="half" idx="10"/>
          </p:nvPr>
        </p:nvSpPr>
        <p:spPr/>
        <p:txBody>
          <a:bodyPr/>
          <a:lstStyle/>
          <a:p>
            <a:fld id="{6C2E14A1-0283-A140-B00A-D762C3C4683A}" type="datetime1">
              <a:rPr lang="en-GB" smtClean="0"/>
              <a:t>18/05/2023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285C33-2419-422C-B488-597093BB9C1B}"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6"/>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70"/>
            <a:ext cx="2844800" cy="365125"/>
          </a:xfrm>
          <a:prstGeom prst="rect">
            <a:avLst/>
          </a:prstGeom>
        </p:spPr>
        <p:txBody>
          <a:bodyPr vert="horz" lIns="91440" tIns="45720" rIns="91440" bIns="45720" rtlCol="0" anchor="ctr"/>
          <a:lstStyle>
            <a:lvl1pPr algn="l">
              <a:defRPr sz="1451">
                <a:solidFill>
                  <a:schemeClr val="tx1">
                    <a:tint val="75000"/>
                  </a:schemeClr>
                </a:solidFill>
              </a:defRPr>
            </a:lvl1pPr>
          </a:lstStyle>
          <a:p>
            <a:fld id="{745DB4EF-7C88-F248-A09B-4A3546EA9A0A}" type="datetime1">
              <a:rPr lang="en-GB" smtClean="0"/>
              <a:t>18/05/2023</a:t>
            </a:fld>
            <a:endParaRPr lang="en-GB"/>
          </a:p>
        </p:txBody>
      </p:sp>
      <p:sp>
        <p:nvSpPr>
          <p:cNvPr id="5" name="Footer Placeholder 4"/>
          <p:cNvSpPr>
            <a:spLocks noGrp="1"/>
          </p:cNvSpPr>
          <p:nvPr>
            <p:ph type="ftr" sz="quarter" idx="3"/>
          </p:nvPr>
        </p:nvSpPr>
        <p:spPr>
          <a:xfrm>
            <a:off x="4165601" y="6356370"/>
            <a:ext cx="3860800" cy="365125"/>
          </a:xfrm>
          <a:prstGeom prst="rect">
            <a:avLst/>
          </a:prstGeom>
        </p:spPr>
        <p:txBody>
          <a:bodyPr vert="horz" lIns="91440" tIns="45720" rIns="91440" bIns="45720" rtlCol="0" anchor="ctr"/>
          <a:lstStyle>
            <a:lvl1pPr algn="ctr">
              <a:defRPr sz="1451">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70"/>
            <a:ext cx="2844800" cy="365125"/>
          </a:xfrm>
          <a:prstGeom prst="rect">
            <a:avLst/>
          </a:prstGeom>
        </p:spPr>
        <p:txBody>
          <a:bodyPr vert="horz" lIns="91440" tIns="45720" rIns="91440" bIns="45720" rtlCol="0" anchor="ctr"/>
          <a:lstStyle>
            <a:lvl1pPr algn="r">
              <a:defRPr sz="1451">
                <a:solidFill>
                  <a:schemeClr val="tx1">
                    <a:tint val="75000"/>
                  </a:schemeClr>
                </a:solidFill>
              </a:defRPr>
            </a:lvl1pPr>
          </a:lstStyle>
          <a:p>
            <a:fld id="{C3285C33-2419-422C-B488-597093BB9C1B}"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 id="2147483686" r:id="rId13"/>
    <p:sldLayoutId id="2147483687" r:id="rId14"/>
  </p:sldLayoutIdLst>
  <p:hf hdr="0" ftr="0" dt="0"/>
  <p:txStyles>
    <p:titleStyle>
      <a:lvl1pPr algn="ctr" defTabSz="1105875" rtl="0" eaLnBrk="1" latinLnBrk="0" hangingPunct="1">
        <a:spcBef>
          <a:spcPct val="0"/>
        </a:spcBef>
        <a:buNone/>
        <a:defRPr sz="5321" kern="1200">
          <a:solidFill>
            <a:schemeClr val="tx1"/>
          </a:solidFill>
          <a:latin typeface="+mj-lt"/>
          <a:ea typeface="+mj-ea"/>
          <a:cs typeface="+mj-cs"/>
        </a:defRPr>
      </a:lvl1pPr>
    </p:titleStyle>
    <p:bodyStyle>
      <a:lvl1pPr marL="414703" indent="-414703" algn="l" defTabSz="1105875" rtl="0" eaLnBrk="1" latinLnBrk="0" hangingPunct="1">
        <a:spcBef>
          <a:spcPct val="20000"/>
        </a:spcBef>
        <a:buFont typeface="Arial" pitchFamily="34" charset="0"/>
        <a:buChar char="•"/>
        <a:defRPr sz="3870" kern="1200">
          <a:solidFill>
            <a:schemeClr val="tx1"/>
          </a:solidFill>
          <a:latin typeface="+mn-lt"/>
          <a:ea typeface="+mn-ea"/>
          <a:cs typeface="+mn-cs"/>
        </a:defRPr>
      </a:lvl1pPr>
      <a:lvl2pPr marL="898524" indent="-345586" algn="l" defTabSz="1105875" rtl="0" eaLnBrk="1" latinLnBrk="0" hangingPunct="1">
        <a:spcBef>
          <a:spcPct val="20000"/>
        </a:spcBef>
        <a:buFont typeface="Arial" pitchFamily="34" charset="0"/>
        <a:buChar char="–"/>
        <a:defRPr sz="3386" kern="1200">
          <a:solidFill>
            <a:schemeClr val="tx1"/>
          </a:solidFill>
          <a:latin typeface="+mn-lt"/>
          <a:ea typeface="+mn-ea"/>
          <a:cs typeface="+mn-cs"/>
        </a:defRPr>
      </a:lvl2pPr>
      <a:lvl3pPr marL="1382344" indent="-276469" algn="l" defTabSz="1105875" rtl="0" eaLnBrk="1" latinLnBrk="0" hangingPunct="1">
        <a:spcBef>
          <a:spcPct val="20000"/>
        </a:spcBef>
        <a:buFont typeface="Arial" pitchFamily="34" charset="0"/>
        <a:buChar char="•"/>
        <a:defRPr sz="2903" kern="1200">
          <a:solidFill>
            <a:schemeClr val="tx1"/>
          </a:solidFill>
          <a:latin typeface="+mn-lt"/>
          <a:ea typeface="+mn-ea"/>
          <a:cs typeface="+mn-cs"/>
        </a:defRPr>
      </a:lvl3pPr>
      <a:lvl4pPr marL="1935282" indent="-276469" algn="l" defTabSz="1105875" rtl="0" eaLnBrk="1" latinLnBrk="0" hangingPunct="1">
        <a:spcBef>
          <a:spcPct val="20000"/>
        </a:spcBef>
        <a:buFont typeface="Arial" pitchFamily="34" charset="0"/>
        <a:buChar char="–"/>
        <a:defRPr sz="2419" kern="1200">
          <a:solidFill>
            <a:schemeClr val="tx1"/>
          </a:solidFill>
          <a:latin typeface="+mn-lt"/>
          <a:ea typeface="+mn-ea"/>
          <a:cs typeface="+mn-cs"/>
        </a:defRPr>
      </a:lvl4pPr>
      <a:lvl5pPr marL="2488220" indent="-276469" algn="l" defTabSz="1105875" rtl="0" eaLnBrk="1" latinLnBrk="0" hangingPunct="1">
        <a:spcBef>
          <a:spcPct val="20000"/>
        </a:spcBef>
        <a:buFont typeface="Arial" pitchFamily="34" charset="0"/>
        <a:buChar char="»"/>
        <a:defRPr sz="2419" kern="1200">
          <a:solidFill>
            <a:schemeClr val="tx1"/>
          </a:solidFill>
          <a:latin typeface="+mn-lt"/>
          <a:ea typeface="+mn-ea"/>
          <a:cs typeface="+mn-cs"/>
        </a:defRPr>
      </a:lvl5pPr>
      <a:lvl6pPr marL="3041157" indent="-276469" algn="l" defTabSz="1105875" rtl="0" eaLnBrk="1" latinLnBrk="0" hangingPunct="1">
        <a:spcBef>
          <a:spcPct val="20000"/>
        </a:spcBef>
        <a:buFont typeface="Arial" pitchFamily="34" charset="0"/>
        <a:buChar char="•"/>
        <a:defRPr sz="2419" kern="1200">
          <a:solidFill>
            <a:schemeClr val="tx1"/>
          </a:solidFill>
          <a:latin typeface="+mn-lt"/>
          <a:ea typeface="+mn-ea"/>
          <a:cs typeface="+mn-cs"/>
        </a:defRPr>
      </a:lvl6pPr>
      <a:lvl7pPr marL="3594095" indent="-276469" algn="l" defTabSz="1105875" rtl="0" eaLnBrk="1" latinLnBrk="0" hangingPunct="1">
        <a:spcBef>
          <a:spcPct val="20000"/>
        </a:spcBef>
        <a:buFont typeface="Arial" pitchFamily="34" charset="0"/>
        <a:buChar char="•"/>
        <a:defRPr sz="2419" kern="1200">
          <a:solidFill>
            <a:schemeClr val="tx1"/>
          </a:solidFill>
          <a:latin typeface="+mn-lt"/>
          <a:ea typeface="+mn-ea"/>
          <a:cs typeface="+mn-cs"/>
        </a:defRPr>
      </a:lvl7pPr>
      <a:lvl8pPr marL="4147033" indent="-276469" algn="l" defTabSz="1105875" rtl="0" eaLnBrk="1" latinLnBrk="0" hangingPunct="1">
        <a:spcBef>
          <a:spcPct val="20000"/>
        </a:spcBef>
        <a:buFont typeface="Arial" pitchFamily="34" charset="0"/>
        <a:buChar char="•"/>
        <a:defRPr sz="2419" kern="1200">
          <a:solidFill>
            <a:schemeClr val="tx1"/>
          </a:solidFill>
          <a:latin typeface="+mn-lt"/>
          <a:ea typeface="+mn-ea"/>
          <a:cs typeface="+mn-cs"/>
        </a:defRPr>
      </a:lvl8pPr>
      <a:lvl9pPr marL="4699970" indent="-276469" algn="l" defTabSz="1105875" rtl="0" eaLnBrk="1" latinLnBrk="0" hangingPunct="1">
        <a:spcBef>
          <a:spcPct val="20000"/>
        </a:spcBef>
        <a:buFont typeface="Arial" pitchFamily="34" charset="0"/>
        <a:buChar char="•"/>
        <a:defRPr sz="2419" kern="1200">
          <a:solidFill>
            <a:schemeClr val="tx1"/>
          </a:solidFill>
          <a:latin typeface="+mn-lt"/>
          <a:ea typeface="+mn-ea"/>
          <a:cs typeface="+mn-cs"/>
        </a:defRPr>
      </a:lvl9pPr>
    </p:bodyStyle>
    <p:otherStyle>
      <a:defPPr>
        <a:defRPr lang="en-US"/>
      </a:defPPr>
      <a:lvl1pPr marL="0" algn="l" defTabSz="1105875" rtl="0" eaLnBrk="1" latinLnBrk="0" hangingPunct="1">
        <a:defRPr sz="2177" kern="1200">
          <a:solidFill>
            <a:schemeClr val="tx1"/>
          </a:solidFill>
          <a:latin typeface="+mn-lt"/>
          <a:ea typeface="+mn-ea"/>
          <a:cs typeface="+mn-cs"/>
        </a:defRPr>
      </a:lvl1pPr>
      <a:lvl2pPr marL="552938" algn="l" defTabSz="1105875" rtl="0" eaLnBrk="1" latinLnBrk="0" hangingPunct="1">
        <a:defRPr sz="2177" kern="1200">
          <a:solidFill>
            <a:schemeClr val="tx1"/>
          </a:solidFill>
          <a:latin typeface="+mn-lt"/>
          <a:ea typeface="+mn-ea"/>
          <a:cs typeface="+mn-cs"/>
        </a:defRPr>
      </a:lvl2pPr>
      <a:lvl3pPr marL="1105875" algn="l" defTabSz="1105875" rtl="0" eaLnBrk="1" latinLnBrk="0" hangingPunct="1">
        <a:defRPr sz="2177" kern="1200">
          <a:solidFill>
            <a:schemeClr val="tx1"/>
          </a:solidFill>
          <a:latin typeface="+mn-lt"/>
          <a:ea typeface="+mn-ea"/>
          <a:cs typeface="+mn-cs"/>
        </a:defRPr>
      </a:lvl3pPr>
      <a:lvl4pPr marL="1658813" algn="l" defTabSz="1105875" rtl="0" eaLnBrk="1" latinLnBrk="0" hangingPunct="1">
        <a:defRPr sz="2177" kern="1200">
          <a:solidFill>
            <a:schemeClr val="tx1"/>
          </a:solidFill>
          <a:latin typeface="+mn-lt"/>
          <a:ea typeface="+mn-ea"/>
          <a:cs typeface="+mn-cs"/>
        </a:defRPr>
      </a:lvl4pPr>
      <a:lvl5pPr marL="2211751" algn="l" defTabSz="1105875" rtl="0" eaLnBrk="1" latinLnBrk="0" hangingPunct="1">
        <a:defRPr sz="2177" kern="1200">
          <a:solidFill>
            <a:schemeClr val="tx1"/>
          </a:solidFill>
          <a:latin typeface="+mn-lt"/>
          <a:ea typeface="+mn-ea"/>
          <a:cs typeface="+mn-cs"/>
        </a:defRPr>
      </a:lvl5pPr>
      <a:lvl6pPr marL="2764688" algn="l" defTabSz="1105875" rtl="0" eaLnBrk="1" latinLnBrk="0" hangingPunct="1">
        <a:defRPr sz="2177" kern="1200">
          <a:solidFill>
            <a:schemeClr val="tx1"/>
          </a:solidFill>
          <a:latin typeface="+mn-lt"/>
          <a:ea typeface="+mn-ea"/>
          <a:cs typeface="+mn-cs"/>
        </a:defRPr>
      </a:lvl6pPr>
      <a:lvl7pPr marL="3317626" algn="l" defTabSz="1105875" rtl="0" eaLnBrk="1" latinLnBrk="0" hangingPunct="1">
        <a:defRPr sz="2177" kern="1200">
          <a:solidFill>
            <a:schemeClr val="tx1"/>
          </a:solidFill>
          <a:latin typeface="+mn-lt"/>
          <a:ea typeface="+mn-ea"/>
          <a:cs typeface="+mn-cs"/>
        </a:defRPr>
      </a:lvl7pPr>
      <a:lvl8pPr marL="3870564" algn="l" defTabSz="1105875" rtl="0" eaLnBrk="1" latinLnBrk="0" hangingPunct="1">
        <a:defRPr sz="2177" kern="1200">
          <a:solidFill>
            <a:schemeClr val="tx1"/>
          </a:solidFill>
          <a:latin typeface="+mn-lt"/>
          <a:ea typeface="+mn-ea"/>
          <a:cs typeface="+mn-cs"/>
        </a:defRPr>
      </a:lvl8pPr>
      <a:lvl9pPr marL="4423501" algn="l" defTabSz="1105875" rtl="0" eaLnBrk="1" latinLnBrk="0" hangingPunct="1">
        <a:defRPr sz="21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hyperlink" Target="https://www.w3.org/WAI/standards-guidelines/wcag/"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hyperlink" Target="mailto:steve@outsidersinsight.com"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381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magenta, pink, violet, art&#10;&#10;Description automatically generated">
            <a:extLst>
              <a:ext uri="{FF2B5EF4-FFF2-40B4-BE49-F238E27FC236}">
                <a16:creationId xmlns:a16="http://schemas.microsoft.com/office/drawing/2014/main" id="{CF5D8BAE-D6D7-EFF2-A77E-B21D3F8A7622}"/>
              </a:ext>
            </a:extLst>
          </p:cNvPr>
          <p:cNvPicPr>
            <a:picLocks noChangeAspect="1"/>
          </p:cNvPicPr>
          <p:nvPr/>
        </p:nvPicPr>
        <p:blipFill rotWithShape="1">
          <a:blip r:embed="rId2">
            <a:extLst>
              <a:ext uri="{28A0092B-C50C-407E-A947-70E740481C1C}">
                <a14:useLocalDpi xmlns:a14="http://schemas.microsoft.com/office/drawing/2010/main" val="0"/>
              </a:ext>
            </a:extLst>
          </a:blip>
          <a:srcRect l="5428" r="1286"/>
          <a:stretch/>
        </p:blipFill>
        <p:spPr>
          <a:xfrm>
            <a:off x="0" y="584682"/>
            <a:ext cx="12192000" cy="6273317"/>
          </a:xfrm>
          <a:prstGeom prst="rect">
            <a:avLst/>
          </a:prstGeom>
        </p:spPr>
      </p:pic>
      <p:sp>
        <p:nvSpPr>
          <p:cNvPr id="3" name="TextBox 2">
            <a:extLst>
              <a:ext uri="{FF2B5EF4-FFF2-40B4-BE49-F238E27FC236}">
                <a16:creationId xmlns:a16="http://schemas.microsoft.com/office/drawing/2014/main" id="{70034A62-F2A3-98CB-0F7D-4875025DA413}"/>
              </a:ext>
            </a:extLst>
          </p:cNvPr>
          <p:cNvSpPr txBox="1"/>
          <p:nvPr/>
        </p:nvSpPr>
        <p:spPr>
          <a:xfrm>
            <a:off x="423812" y="908050"/>
            <a:ext cx="8136244" cy="923330"/>
          </a:xfrm>
          <a:prstGeom prst="rect">
            <a:avLst/>
          </a:prstGeom>
          <a:noFill/>
        </p:spPr>
        <p:txBody>
          <a:bodyPr wrap="square" lIns="0" tIns="0" rIns="0" bIns="0" rtlCol="0">
            <a:spAutoFit/>
          </a:bodyPr>
          <a:lstStyle/>
          <a:p>
            <a:r>
              <a:rPr lang="en-US" sz="6000" dirty="0">
                <a:solidFill>
                  <a:schemeClr val="tx2"/>
                </a:solidFill>
                <a:latin typeface="Calibri" panose="020F0502020204030204" pitchFamily="34" charset="0"/>
                <a:ea typeface="Helvetica" charset="0"/>
                <a:cs typeface="Calibri" panose="020F0502020204030204" pitchFamily="34" charset="0"/>
              </a:rPr>
              <a:t>2. Disability</a:t>
            </a:r>
          </a:p>
        </p:txBody>
      </p:sp>
    </p:spTree>
    <p:extLst>
      <p:ext uri="{BB962C8B-B14F-4D97-AF65-F5344CB8AC3E}">
        <p14:creationId xmlns:p14="http://schemas.microsoft.com/office/powerpoint/2010/main" val="3986735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295210-D638-4248-97DE-A86D8BD6BB52}"/>
              </a:ext>
            </a:extLst>
          </p:cNvPr>
          <p:cNvSpPr/>
          <p:nvPr/>
        </p:nvSpPr>
        <p:spPr>
          <a:xfrm>
            <a:off x="452420" y="930760"/>
            <a:ext cx="10078649" cy="553998"/>
          </a:xfrm>
          <a:prstGeom prst="rect">
            <a:avLst/>
          </a:prstGeom>
          <a:noFill/>
        </p:spPr>
        <p:txBody>
          <a:bodyPr wrap="square" lIns="0" tIns="0" rIns="0" bIns="0" anchor="ctr">
            <a:spAutoFit/>
          </a:bodyPr>
          <a:lstStyle/>
          <a:p>
            <a:pPr lvl="0">
              <a:defRPr/>
            </a:pPr>
            <a:r>
              <a:rPr lang="en-US" sz="3600" b="1">
                <a:solidFill>
                  <a:schemeClr val="accent1"/>
                </a:solidFill>
              </a:rPr>
              <a:t>Global stats </a:t>
            </a:r>
          </a:p>
        </p:txBody>
      </p:sp>
      <p:sp>
        <p:nvSpPr>
          <p:cNvPr id="3" name="TextBox 2">
            <a:extLst>
              <a:ext uri="{FF2B5EF4-FFF2-40B4-BE49-F238E27FC236}">
                <a16:creationId xmlns:a16="http://schemas.microsoft.com/office/drawing/2014/main" id="{58F7F37D-3AC8-8A42-A7F9-1FCB0D876B7F}"/>
              </a:ext>
            </a:extLst>
          </p:cNvPr>
          <p:cNvSpPr txBox="1"/>
          <p:nvPr/>
        </p:nvSpPr>
        <p:spPr>
          <a:xfrm>
            <a:off x="10452209" y="5070847"/>
            <a:ext cx="1467727" cy="1477328"/>
          </a:xfrm>
          <a:prstGeom prst="rect">
            <a:avLst/>
          </a:prstGeom>
          <a:noFill/>
        </p:spPr>
        <p:txBody>
          <a:bodyPr wrap="square" lIns="0" rIns="0" rtlCol="0">
            <a:spAutoFit/>
          </a:bodyPr>
          <a:lstStyle/>
          <a:p>
            <a:r>
              <a:rPr lang="en-GB"/>
              <a:t>More clothes are made for dogs than those with disabilities. </a:t>
            </a:r>
            <a:r>
              <a:rPr lang="en-GB" baseline="30000"/>
              <a:t>6</a:t>
            </a:r>
            <a:endParaRPr lang="en-GB" baseline="3000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3162729-4C62-5C48-BF84-9D32D719A3FE}"/>
              </a:ext>
            </a:extLst>
          </p:cNvPr>
          <p:cNvSpPr txBox="1"/>
          <p:nvPr/>
        </p:nvSpPr>
        <p:spPr>
          <a:xfrm>
            <a:off x="5480047" y="5626985"/>
            <a:ext cx="2174575" cy="923330"/>
          </a:xfrm>
          <a:prstGeom prst="rect">
            <a:avLst/>
          </a:prstGeom>
          <a:noFill/>
        </p:spPr>
        <p:txBody>
          <a:bodyPr wrap="square" lIns="0" rIns="0" rtlCol="0">
            <a:spAutoFit/>
          </a:bodyPr>
          <a:lstStyle/>
          <a:p>
            <a:r>
              <a:rPr lang="en-GB"/>
              <a:t>75% of disabled people have more than one type of impairment. </a:t>
            </a:r>
            <a:r>
              <a:rPr lang="en-GB" baseline="30000"/>
              <a:t>5</a:t>
            </a:r>
          </a:p>
        </p:txBody>
      </p:sp>
      <p:sp>
        <p:nvSpPr>
          <p:cNvPr id="7" name="TextBox 6">
            <a:extLst>
              <a:ext uri="{FF2B5EF4-FFF2-40B4-BE49-F238E27FC236}">
                <a16:creationId xmlns:a16="http://schemas.microsoft.com/office/drawing/2014/main" id="{3C9BD6EF-78FE-0F4E-AFC5-EEE264323807}"/>
              </a:ext>
            </a:extLst>
          </p:cNvPr>
          <p:cNvSpPr txBox="1"/>
          <p:nvPr/>
        </p:nvSpPr>
        <p:spPr>
          <a:xfrm>
            <a:off x="7248128" y="1736812"/>
            <a:ext cx="4524785" cy="923330"/>
          </a:xfrm>
          <a:prstGeom prst="rect">
            <a:avLst/>
          </a:prstGeom>
          <a:noFill/>
        </p:spPr>
        <p:txBody>
          <a:bodyPr wrap="square" lIns="0" rIns="0" rtlCol="0">
            <a:spAutoFit/>
          </a:bodyPr>
          <a:lstStyle/>
          <a:p>
            <a:r>
              <a:rPr lang="en-GB"/>
              <a:t>In countries with life expectancies over 70 years, individuals spend on average about 8 years, or 11.5% of their life span, living with disabilities. </a:t>
            </a:r>
            <a:r>
              <a:rPr lang="en-GB" baseline="30000"/>
              <a:t>1</a:t>
            </a:r>
          </a:p>
        </p:txBody>
      </p:sp>
      <p:sp>
        <p:nvSpPr>
          <p:cNvPr id="8" name="TextBox 7">
            <a:extLst>
              <a:ext uri="{FF2B5EF4-FFF2-40B4-BE49-F238E27FC236}">
                <a16:creationId xmlns:a16="http://schemas.microsoft.com/office/drawing/2014/main" id="{B985C499-97D7-3840-A429-E475EBC139FF}"/>
              </a:ext>
            </a:extLst>
          </p:cNvPr>
          <p:cNvSpPr txBox="1"/>
          <p:nvPr/>
        </p:nvSpPr>
        <p:spPr>
          <a:xfrm>
            <a:off x="6075528" y="3783105"/>
            <a:ext cx="2972800" cy="646331"/>
          </a:xfrm>
          <a:prstGeom prst="rect">
            <a:avLst/>
          </a:prstGeom>
          <a:noFill/>
        </p:spPr>
        <p:txBody>
          <a:bodyPr wrap="square" lIns="0" rIns="0" rtlCol="0">
            <a:spAutoFit/>
          </a:bodyPr>
          <a:lstStyle/>
          <a:p>
            <a:r>
              <a:rPr lang="en-GB"/>
              <a:t>8 out of 10 people with a disability weren’t born with it.</a:t>
            </a:r>
            <a:r>
              <a:rPr lang="en-GB" baseline="30000"/>
              <a:t>4</a:t>
            </a:r>
          </a:p>
        </p:txBody>
      </p:sp>
      <p:sp>
        <p:nvSpPr>
          <p:cNvPr id="9" name="TextBox 8">
            <a:extLst>
              <a:ext uri="{FF2B5EF4-FFF2-40B4-BE49-F238E27FC236}">
                <a16:creationId xmlns:a16="http://schemas.microsoft.com/office/drawing/2014/main" id="{C0726011-3127-7D4D-AC7E-C58F048D28C7}"/>
              </a:ext>
            </a:extLst>
          </p:cNvPr>
          <p:cNvSpPr txBox="1"/>
          <p:nvPr/>
        </p:nvSpPr>
        <p:spPr>
          <a:xfrm>
            <a:off x="9610745" y="3783105"/>
            <a:ext cx="2389238" cy="646331"/>
          </a:xfrm>
          <a:prstGeom prst="rect">
            <a:avLst/>
          </a:prstGeom>
          <a:noFill/>
        </p:spPr>
        <p:txBody>
          <a:bodyPr wrap="square" lIns="0" rIns="0" rtlCol="0">
            <a:spAutoFit/>
          </a:bodyPr>
          <a:lstStyle/>
          <a:p>
            <a:r>
              <a:rPr lang="en-GB"/>
              <a:t>1 in 6 of us will be affected by disability. </a:t>
            </a:r>
            <a:r>
              <a:rPr lang="en-GB" baseline="30000"/>
              <a:t>3 </a:t>
            </a:r>
          </a:p>
        </p:txBody>
      </p:sp>
      <p:sp>
        <p:nvSpPr>
          <p:cNvPr id="10" name="TextBox 9">
            <a:extLst>
              <a:ext uri="{FF2B5EF4-FFF2-40B4-BE49-F238E27FC236}">
                <a16:creationId xmlns:a16="http://schemas.microsoft.com/office/drawing/2014/main" id="{648F3BEE-2D3A-A141-9C6B-BD5A394E8CB3}"/>
              </a:ext>
            </a:extLst>
          </p:cNvPr>
          <p:cNvSpPr txBox="1"/>
          <p:nvPr/>
        </p:nvSpPr>
        <p:spPr>
          <a:xfrm>
            <a:off x="458955" y="5624845"/>
            <a:ext cx="3893574" cy="923330"/>
          </a:xfrm>
          <a:prstGeom prst="rect">
            <a:avLst/>
          </a:prstGeom>
          <a:noFill/>
        </p:spPr>
        <p:txBody>
          <a:bodyPr wrap="square" lIns="0" rIns="0" rtlCol="0">
            <a:spAutoFit/>
          </a:bodyPr>
          <a:lstStyle/>
          <a:p>
            <a:r>
              <a:rPr lang="en-GB"/>
              <a:t>Their Friends and Family add another 3.3 billion potential consumers who act on their emotional connection to PWD. </a:t>
            </a:r>
            <a:r>
              <a:rPr lang="en-GB" baseline="30000"/>
              <a:t>2</a:t>
            </a:r>
          </a:p>
        </p:txBody>
      </p:sp>
      <p:sp>
        <p:nvSpPr>
          <p:cNvPr id="11" name="TextBox 10">
            <a:extLst>
              <a:ext uri="{FF2B5EF4-FFF2-40B4-BE49-F238E27FC236}">
                <a16:creationId xmlns:a16="http://schemas.microsoft.com/office/drawing/2014/main" id="{29C7078F-F3F1-ED4B-9829-5C319E16C182}"/>
              </a:ext>
            </a:extLst>
          </p:cNvPr>
          <p:cNvSpPr txBox="1"/>
          <p:nvPr/>
        </p:nvSpPr>
        <p:spPr>
          <a:xfrm>
            <a:off x="452420" y="1591034"/>
            <a:ext cx="3584086" cy="2862322"/>
          </a:xfrm>
          <a:prstGeom prst="rect">
            <a:avLst/>
          </a:prstGeom>
          <a:noFill/>
        </p:spPr>
        <p:txBody>
          <a:bodyPr wrap="square" lIns="0" rIns="0" rtlCol="0">
            <a:spAutoFit/>
          </a:bodyPr>
          <a:lstStyle/>
          <a:p>
            <a:r>
              <a:rPr lang="en-GB"/>
              <a:t>Around 15% of the world’s population, or estimated </a:t>
            </a:r>
            <a:br>
              <a:rPr lang="en-GB"/>
            </a:br>
            <a:r>
              <a:rPr lang="en-GB"/>
              <a:t>1.8 billion people, live </a:t>
            </a:r>
            <a:br>
              <a:rPr lang="en-GB"/>
            </a:br>
            <a:r>
              <a:rPr lang="en-GB"/>
              <a:t>with disabilities. They </a:t>
            </a:r>
            <a:br>
              <a:rPr lang="en-GB"/>
            </a:br>
            <a:r>
              <a:rPr lang="en-GB"/>
              <a:t>are the world’s largest </a:t>
            </a:r>
          </a:p>
          <a:p>
            <a:r>
              <a:rPr lang="en-GB"/>
              <a:t>minority. This figure is </a:t>
            </a:r>
          </a:p>
          <a:p>
            <a:r>
              <a:rPr lang="en-GB"/>
              <a:t>increasing through </a:t>
            </a:r>
          </a:p>
          <a:p>
            <a:r>
              <a:rPr lang="en-GB"/>
              <a:t>population growth, medical </a:t>
            </a:r>
            <a:br>
              <a:rPr lang="en-GB"/>
            </a:br>
            <a:r>
              <a:rPr lang="en-GB"/>
              <a:t>advances and the ageing process, </a:t>
            </a:r>
            <a:br>
              <a:rPr lang="en-GB"/>
            </a:br>
            <a:r>
              <a:rPr lang="en-GB"/>
              <a:t>says the World Health Organization.</a:t>
            </a:r>
            <a:r>
              <a:rPr lang="en-GB" baseline="30000"/>
              <a:t>1</a:t>
            </a:r>
            <a:r>
              <a:rPr lang="en-GB"/>
              <a:t> </a:t>
            </a:r>
            <a:endParaRPr lang="en-GB">
              <a:solidFill>
                <a:schemeClr val="tx2"/>
              </a:solidFill>
            </a:endParaRPr>
          </a:p>
        </p:txBody>
      </p:sp>
      <p:sp>
        <p:nvSpPr>
          <p:cNvPr id="12" name="TextBox 11">
            <a:extLst>
              <a:ext uri="{FF2B5EF4-FFF2-40B4-BE49-F238E27FC236}">
                <a16:creationId xmlns:a16="http://schemas.microsoft.com/office/drawing/2014/main" id="{3E37515C-00E6-0B46-B2E7-BD77EF8ED3BA}"/>
              </a:ext>
            </a:extLst>
          </p:cNvPr>
          <p:cNvSpPr txBox="1"/>
          <p:nvPr/>
        </p:nvSpPr>
        <p:spPr>
          <a:xfrm>
            <a:off x="5701816" y="4744701"/>
            <a:ext cx="2231922" cy="1015663"/>
          </a:xfrm>
          <a:prstGeom prst="rect">
            <a:avLst/>
          </a:prstGeom>
          <a:noFill/>
        </p:spPr>
        <p:txBody>
          <a:bodyPr wrap="square" rtlCol="0">
            <a:spAutoFit/>
          </a:bodyPr>
          <a:lstStyle/>
          <a:p>
            <a:r>
              <a:rPr lang="en-GB" sz="6000" b="1">
                <a:solidFill>
                  <a:schemeClr val="accent1"/>
                </a:solidFill>
              </a:rPr>
              <a:t>75%</a:t>
            </a:r>
            <a:endParaRPr lang="en-US" sz="6000" b="1">
              <a:solidFill>
                <a:schemeClr val="accent1"/>
              </a:solidFill>
            </a:endParaRPr>
          </a:p>
        </p:txBody>
      </p:sp>
      <p:sp>
        <p:nvSpPr>
          <p:cNvPr id="15" name="TextBox 14">
            <a:extLst>
              <a:ext uri="{FF2B5EF4-FFF2-40B4-BE49-F238E27FC236}">
                <a16:creationId xmlns:a16="http://schemas.microsoft.com/office/drawing/2014/main" id="{757099F2-23EA-EB42-8185-629BC873D4EE}"/>
              </a:ext>
            </a:extLst>
          </p:cNvPr>
          <p:cNvSpPr txBox="1"/>
          <p:nvPr/>
        </p:nvSpPr>
        <p:spPr>
          <a:xfrm>
            <a:off x="342745" y="4747425"/>
            <a:ext cx="4772810" cy="1015663"/>
          </a:xfrm>
          <a:prstGeom prst="rect">
            <a:avLst/>
          </a:prstGeom>
          <a:noFill/>
        </p:spPr>
        <p:txBody>
          <a:bodyPr wrap="square" rtlCol="0">
            <a:spAutoFit/>
          </a:bodyPr>
          <a:lstStyle/>
          <a:p>
            <a:r>
              <a:rPr lang="en-GB" sz="6000" b="1">
                <a:solidFill>
                  <a:schemeClr val="accent1"/>
                </a:solidFill>
              </a:rPr>
              <a:t>3,300,000,000</a:t>
            </a:r>
            <a:endParaRPr lang="en-US" sz="6000" b="1">
              <a:solidFill>
                <a:schemeClr val="accent1"/>
              </a:solidFill>
            </a:endParaRPr>
          </a:p>
        </p:txBody>
      </p:sp>
      <p:sp>
        <p:nvSpPr>
          <p:cNvPr id="24" name="TextBox 23">
            <a:extLst>
              <a:ext uri="{FF2B5EF4-FFF2-40B4-BE49-F238E27FC236}">
                <a16:creationId xmlns:a16="http://schemas.microsoft.com/office/drawing/2014/main" id="{4678515D-AA86-4044-99A0-11DAC9A19D33}"/>
              </a:ext>
            </a:extLst>
          </p:cNvPr>
          <p:cNvSpPr txBox="1"/>
          <p:nvPr/>
        </p:nvSpPr>
        <p:spPr>
          <a:xfrm>
            <a:off x="3231414" y="1843263"/>
            <a:ext cx="2231922" cy="1462452"/>
          </a:xfrm>
          <a:prstGeom prst="rect">
            <a:avLst/>
          </a:prstGeom>
          <a:noFill/>
        </p:spPr>
        <p:txBody>
          <a:bodyPr wrap="square" rtlCol="0">
            <a:spAutoFit/>
          </a:bodyPr>
          <a:lstStyle/>
          <a:p>
            <a:pPr algn="ctr">
              <a:lnSpc>
                <a:spcPts val="5200"/>
              </a:lnSpc>
            </a:pPr>
            <a:r>
              <a:rPr lang="en-GB" sz="6000" b="1">
                <a:solidFill>
                  <a:schemeClr val="bg1"/>
                </a:solidFill>
              </a:rPr>
              <a:t>1.8 billion </a:t>
            </a:r>
            <a:endParaRPr lang="en-US" sz="6000" b="1">
              <a:solidFill>
                <a:schemeClr val="bg1"/>
              </a:solidFill>
            </a:endParaRPr>
          </a:p>
        </p:txBody>
      </p:sp>
      <p:pic>
        <p:nvPicPr>
          <p:cNvPr id="5" name="Picture 4">
            <a:extLst>
              <a:ext uri="{FF2B5EF4-FFF2-40B4-BE49-F238E27FC236}">
                <a16:creationId xmlns:a16="http://schemas.microsoft.com/office/drawing/2014/main" id="{FC617D6B-A00B-C944-857D-E4DDAF428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636" y="853921"/>
            <a:ext cx="4071828" cy="3132175"/>
          </a:xfrm>
          <a:prstGeom prst="rect">
            <a:avLst/>
          </a:prstGeom>
        </p:spPr>
      </p:pic>
      <p:pic>
        <p:nvPicPr>
          <p:cNvPr id="16" name="Picture 15">
            <a:extLst>
              <a:ext uri="{FF2B5EF4-FFF2-40B4-BE49-F238E27FC236}">
                <a16:creationId xmlns:a16="http://schemas.microsoft.com/office/drawing/2014/main" id="{F7818B48-D5DA-514C-B7A4-DD5A0E877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128" y="652875"/>
            <a:ext cx="4491452" cy="1083937"/>
          </a:xfrm>
          <a:prstGeom prst="rect">
            <a:avLst/>
          </a:prstGeom>
        </p:spPr>
      </p:pic>
      <p:pic>
        <p:nvPicPr>
          <p:cNvPr id="19" name="Picture 18">
            <a:extLst>
              <a:ext uri="{FF2B5EF4-FFF2-40B4-BE49-F238E27FC236}">
                <a16:creationId xmlns:a16="http://schemas.microsoft.com/office/drawing/2014/main" id="{14AF721B-9A31-C24B-A805-2DCB54CE8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2155" y="4562359"/>
            <a:ext cx="1718192" cy="2184435"/>
          </a:xfrm>
          <a:prstGeom prst="rect">
            <a:avLst/>
          </a:prstGeom>
        </p:spPr>
      </p:pic>
      <p:pic>
        <p:nvPicPr>
          <p:cNvPr id="21" name="Picture 20">
            <a:extLst>
              <a:ext uri="{FF2B5EF4-FFF2-40B4-BE49-F238E27FC236}">
                <a16:creationId xmlns:a16="http://schemas.microsoft.com/office/drawing/2014/main" id="{B25BCEB5-E2EE-EB4C-AD63-197DBDCEE9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4717" y="3071508"/>
            <a:ext cx="2432261" cy="711597"/>
          </a:xfrm>
          <a:prstGeom prst="rect">
            <a:avLst/>
          </a:prstGeom>
        </p:spPr>
      </p:pic>
      <p:pic>
        <p:nvPicPr>
          <p:cNvPr id="25" name="Picture 24">
            <a:extLst>
              <a:ext uri="{FF2B5EF4-FFF2-40B4-BE49-F238E27FC236}">
                <a16:creationId xmlns:a16="http://schemas.microsoft.com/office/drawing/2014/main" id="{B4B91A82-82E7-CC47-A8A3-16714D427D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9494" y="2816932"/>
            <a:ext cx="2077906" cy="927901"/>
          </a:xfrm>
          <a:prstGeom prst="rect">
            <a:avLst/>
          </a:prstGeom>
        </p:spPr>
      </p:pic>
    </p:spTree>
    <p:extLst>
      <p:ext uri="{BB962C8B-B14F-4D97-AF65-F5344CB8AC3E}">
        <p14:creationId xmlns:p14="http://schemas.microsoft.com/office/powerpoint/2010/main" val="589023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F8EB5B-2C34-E44C-864C-38139E26C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900" y="1955472"/>
            <a:ext cx="1627062" cy="3623910"/>
          </a:xfrm>
          <a:prstGeom prst="rect">
            <a:avLst/>
          </a:prstGeom>
        </p:spPr>
      </p:pic>
      <p:pic>
        <p:nvPicPr>
          <p:cNvPr id="13" name="Picture 12">
            <a:extLst>
              <a:ext uri="{FF2B5EF4-FFF2-40B4-BE49-F238E27FC236}">
                <a16:creationId xmlns:a16="http://schemas.microsoft.com/office/drawing/2014/main" id="{9C33CAEA-6517-2344-B8D5-CA4FEF1B40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729" y="995515"/>
            <a:ext cx="5676900" cy="3479800"/>
          </a:xfrm>
          <a:prstGeom prst="rect">
            <a:avLst/>
          </a:prstGeom>
        </p:spPr>
      </p:pic>
      <p:sp>
        <p:nvSpPr>
          <p:cNvPr id="2" name="Rectangle 1">
            <a:extLst>
              <a:ext uri="{FF2B5EF4-FFF2-40B4-BE49-F238E27FC236}">
                <a16:creationId xmlns:a16="http://schemas.microsoft.com/office/drawing/2014/main" id="{AEBA9254-5202-B445-96DB-2000B0075AD5}"/>
              </a:ext>
            </a:extLst>
          </p:cNvPr>
          <p:cNvSpPr/>
          <p:nvPr/>
        </p:nvSpPr>
        <p:spPr>
          <a:xfrm>
            <a:off x="-1" y="1071974"/>
            <a:ext cx="12285785" cy="4959643"/>
          </a:xfrm>
          <a:prstGeom prst="rect">
            <a:avLst/>
          </a:prstGeom>
        </p:spPr>
        <p:txBody>
          <a:bodyPr wrap="square" numCol="2" spcCol="360000">
            <a:noAutofit/>
          </a:bodyPr>
          <a:lstStyle/>
          <a:p>
            <a:endParaRPr lang="en-GB" sz="1600"/>
          </a:p>
          <a:p>
            <a:endParaRPr lang="en-GB" sz="1600"/>
          </a:p>
          <a:p>
            <a:endParaRPr lang="en-GB" sz="1600"/>
          </a:p>
          <a:p>
            <a:endParaRPr lang="en-GB" sz="1600"/>
          </a:p>
          <a:p>
            <a:pPr marL="285750" indent="-285750">
              <a:spcAft>
                <a:spcPts val="1200"/>
              </a:spcAft>
              <a:buFont typeface="Arial" panose="020B0604020202020204" pitchFamily="34" charset="0"/>
              <a:buChar char="•"/>
            </a:pPr>
            <a:endParaRPr lang="en-US" sz="1600">
              <a:latin typeface="calibri" charset="0"/>
            </a:endParaRPr>
          </a:p>
          <a:p>
            <a:pPr>
              <a:spcAft>
                <a:spcPts val="1200"/>
              </a:spcAft>
            </a:pPr>
            <a:endParaRPr lang="en-GB" sz="1600"/>
          </a:p>
          <a:p>
            <a:pPr marL="285750" indent="-285750">
              <a:spcAft>
                <a:spcPts val="1200"/>
              </a:spcAft>
              <a:buFont typeface="Arial" panose="020B0604020202020204" pitchFamily="34" charset="0"/>
              <a:buChar char="•"/>
            </a:pPr>
            <a:endParaRPr lang="en-GB" sz="1600"/>
          </a:p>
          <a:p>
            <a:pPr marL="285750" indent="-285750">
              <a:spcAft>
                <a:spcPts val="1200"/>
              </a:spcAft>
              <a:buFont typeface="Arial" panose="020B0604020202020204" pitchFamily="34" charset="0"/>
              <a:buChar char="•"/>
            </a:pPr>
            <a:endParaRPr lang="en-GB" sz="1600"/>
          </a:p>
          <a:p>
            <a:pPr lvl="1">
              <a:spcAft>
                <a:spcPts val="1200"/>
              </a:spcAft>
            </a:pPr>
            <a:endParaRPr lang="en-GB" sz="1600"/>
          </a:p>
          <a:p>
            <a:pPr lvl="0">
              <a:spcAft>
                <a:spcPts val="1200"/>
              </a:spcAft>
            </a:pPr>
            <a:endParaRPr lang="en-US" sz="1600">
              <a:latin typeface="calibri" charset="0"/>
              <a:ea typeface="Calibri" panose="020F0502020204030204" pitchFamily="34" charset="0"/>
              <a:cs typeface="Times New Roman" panose="02020603050405020304" pitchFamily="18" charset="0"/>
            </a:endParaRPr>
          </a:p>
          <a:p>
            <a:pPr lvl="0">
              <a:spcAft>
                <a:spcPts val="1200"/>
              </a:spcAft>
            </a:pPr>
            <a:endParaRPr lang="en-GB" sz="1600" b="1" i="1">
              <a:latin typeface="calibri"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A2295210-D638-4248-97DE-A86D8BD6BB52}"/>
              </a:ext>
            </a:extLst>
          </p:cNvPr>
          <p:cNvSpPr/>
          <p:nvPr/>
        </p:nvSpPr>
        <p:spPr>
          <a:xfrm>
            <a:off x="442913" y="697688"/>
            <a:ext cx="10078649" cy="553998"/>
          </a:xfrm>
          <a:prstGeom prst="rect">
            <a:avLst/>
          </a:prstGeom>
          <a:noFill/>
        </p:spPr>
        <p:txBody>
          <a:bodyPr wrap="square" lIns="0" tIns="0" rIns="0" bIns="0" anchor="ctr">
            <a:spAutoFit/>
          </a:bodyPr>
          <a:lstStyle/>
          <a:p>
            <a:pPr lvl="0">
              <a:defRPr/>
            </a:pPr>
            <a:r>
              <a:rPr lang="en-US" sz="3600" b="1" dirty="0">
                <a:solidFill>
                  <a:schemeClr val="accent1"/>
                </a:solidFill>
              </a:rPr>
              <a:t>Business stats </a:t>
            </a:r>
          </a:p>
        </p:txBody>
      </p:sp>
      <p:sp>
        <p:nvSpPr>
          <p:cNvPr id="5" name="Rectangle 4">
            <a:extLst>
              <a:ext uri="{FF2B5EF4-FFF2-40B4-BE49-F238E27FC236}">
                <a16:creationId xmlns:a16="http://schemas.microsoft.com/office/drawing/2014/main" id="{90871C7D-CC1C-EC41-ADEA-90B29EBF6999}"/>
              </a:ext>
            </a:extLst>
          </p:cNvPr>
          <p:cNvSpPr/>
          <p:nvPr/>
        </p:nvSpPr>
        <p:spPr>
          <a:xfrm>
            <a:off x="452311" y="1448173"/>
            <a:ext cx="5504457" cy="1107996"/>
          </a:xfrm>
          <a:prstGeom prst="rect">
            <a:avLst/>
          </a:prstGeom>
        </p:spPr>
        <p:txBody>
          <a:bodyPr wrap="square" lIns="0" tIns="0" rIns="0" bIns="0">
            <a:spAutoFit/>
          </a:bodyPr>
          <a:lstStyle/>
          <a:p>
            <a:pPr>
              <a:spcAft>
                <a:spcPts val="600"/>
              </a:spcAft>
            </a:pPr>
            <a:r>
              <a:rPr lang="en-GB" i="1" dirty="0"/>
              <a:t>The global disability market is larger than China and it should not be viewed as weak, but as a market that drives innovation in the face of seemingly insurmountable barriers </a:t>
            </a:r>
            <a:r>
              <a:rPr lang="en-GB" b="1" dirty="0"/>
              <a:t>Paul Polman Chair of Valuable 500 </a:t>
            </a:r>
            <a:r>
              <a:rPr lang="en-GB" baseline="30000" dirty="0"/>
              <a:t>1</a:t>
            </a:r>
          </a:p>
        </p:txBody>
      </p:sp>
      <p:sp>
        <p:nvSpPr>
          <p:cNvPr id="6" name="TextBox 5">
            <a:extLst>
              <a:ext uri="{FF2B5EF4-FFF2-40B4-BE49-F238E27FC236}">
                <a16:creationId xmlns:a16="http://schemas.microsoft.com/office/drawing/2014/main" id="{1391E628-084D-C044-BEA7-D112158060A8}"/>
              </a:ext>
            </a:extLst>
          </p:cNvPr>
          <p:cNvSpPr txBox="1"/>
          <p:nvPr/>
        </p:nvSpPr>
        <p:spPr>
          <a:xfrm>
            <a:off x="432687" y="2813341"/>
            <a:ext cx="3497313" cy="1938992"/>
          </a:xfrm>
          <a:prstGeom prst="rect">
            <a:avLst/>
          </a:prstGeom>
          <a:noFill/>
        </p:spPr>
        <p:txBody>
          <a:bodyPr wrap="square" lIns="0" rIns="0" rtlCol="0">
            <a:spAutoFit/>
          </a:bodyPr>
          <a:lstStyle/>
          <a:p>
            <a:r>
              <a:rPr lang="en-GB" sz="4800" b="1">
                <a:solidFill>
                  <a:schemeClr val="accent1"/>
                </a:solidFill>
                <a:latin typeface="Calibri" panose="020F0502020204030204" pitchFamily="34" charset="0"/>
                <a:ea typeface="Calibri" panose="020F0502020204030204" pitchFamily="34" charset="0"/>
                <a:cs typeface="Times New Roman" panose="02020603050405020304" pitchFamily="18" charset="0"/>
              </a:rPr>
              <a:t>$8 Trillion</a:t>
            </a:r>
          </a:p>
          <a:p>
            <a:r>
              <a:rPr lang="en-GB">
                <a:latin typeface="Calibri" panose="020F0502020204030204" pitchFamily="34" charset="0"/>
                <a:ea typeface="Calibri" panose="020F0502020204030204" pitchFamily="34" charset="0"/>
                <a:cs typeface="Times New Roman" panose="02020603050405020304" pitchFamily="18" charset="0"/>
              </a:rPr>
              <a:t>The purple pound is worth 8 Trillion Dollars. This is the spending power of disabled people and their families. </a:t>
            </a:r>
            <a:r>
              <a:rPr lang="en-GB" baseline="30000">
                <a:latin typeface="Calibri" panose="020F0502020204030204" pitchFamily="34" charset="0"/>
                <a:ea typeface="Calibri" panose="020F0502020204030204" pitchFamily="34" charset="0"/>
                <a:cs typeface="Times New Roman" panose="02020603050405020304" pitchFamily="18" charset="0"/>
              </a:rPr>
              <a:t>2</a:t>
            </a:r>
          </a:p>
          <a:p>
            <a:endParaRPr lang="en-US"/>
          </a:p>
        </p:txBody>
      </p:sp>
      <p:sp>
        <p:nvSpPr>
          <p:cNvPr id="7" name="TextBox 6">
            <a:extLst>
              <a:ext uri="{FF2B5EF4-FFF2-40B4-BE49-F238E27FC236}">
                <a16:creationId xmlns:a16="http://schemas.microsoft.com/office/drawing/2014/main" id="{F7455091-4201-3540-90E1-CCC7EE3F6107}"/>
              </a:ext>
            </a:extLst>
          </p:cNvPr>
          <p:cNvSpPr txBox="1"/>
          <p:nvPr/>
        </p:nvSpPr>
        <p:spPr>
          <a:xfrm>
            <a:off x="8643074" y="5642458"/>
            <a:ext cx="2968089" cy="1200329"/>
          </a:xfrm>
          <a:prstGeom prst="rect">
            <a:avLst/>
          </a:prstGeom>
          <a:noFill/>
        </p:spPr>
        <p:txBody>
          <a:bodyPr wrap="square" lIns="0" rIns="0" rtlCol="0">
            <a:spAutoFit/>
          </a:bodyPr>
          <a:lstStyle/>
          <a:p>
            <a:r>
              <a:rPr lang="en-GB"/>
              <a:t>People with disabilities say that 75% – 80% of their customer experiences are failures. </a:t>
            </a:r>
            <a:r>
              <a:rPr lang="en-GB" baseline="30000"/>
              <a:t>3</a:t>
            </a:r>
            <a:endParaRPr lang="en-GB" baseline="300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8" name="TextBox 7">
            <a:extLst>
              <a:ext uri="{FF2B5EF4-FFF2-40B4-BE49-F238E27FC236}">
                <a16:creationId xmlns:a16="http://schemas.microsoft.com/office/drawing/2014/main" id="{7C4C6CFA-E644-964E-9BC8-6343B80639F0}"/>
              </a:ext>
            </a:extLst>
          </p:cNvPr>
          <p:cNvSpPr txBox="1"/>
          <p:nvPr/>
        </p:nvSpPr>
        <p:spPr>
          <a:xfrm>
            <a:off x="442913" y="4811462"/>
            <a:ext cx="1625755" cy="2031325"/>
          </a:xfrm>
          <a:prstGeom prst="rect">
            <a:avLst/>
          </a:prstGeom>
          <a:noFill/>
        </p:spPr>
        <p:txBody>
          <a:bodyPr wrap="square" lIns="0" rIns="0" rtlCol="0">
            <a:spAutoFit/>
          </a:bodyPr>
          <a:lstStyle/>
          <a:p>
            <a:r>
              <a:rPr lang="en-GB"/>
              <a:t>Only 4% of businesses are focused on making offerings inclusive of disability. </a:t>
            </a:r>
            <a:r>
              <a:rPr lang="en-GB" baseline="30000"/>
              <a:t>3</a:t>
            </a:r>
          </a:p>
          <a:p>
            <a:endParaRPr lang="en-US"/>
          </a:p>
        </p:txBody>
      </p:sp>
      <p:sp>
        <p:nvSpPr>
          <p:cNvPr id="9" name="TextBox 8">
            <a:extLst>
              <a:ext uri="{FF2B5EF4-FFF2-40B4-BE49-F238E27FC236}">
                <a16:creationId xmlns:a16="http://schemas.microsoft.com/office/drawing/2014/main" id="{99A8073F-7A0D-834E-8B65-C9482DAA24FF}"/>
              </a:ext>
            </a:extLst>
          </p:cNvPr>
          <p:cNvSpPr txBox="1"/>
          <p:nvPr/>
        </p:nvSpPr>
        <p:spPr>
          <a:xfrm>
            <a:off x="6711589" y="1836272"/>
            <a:ext cx="2501424" cy="2031325"/>
          </a:xfrm>
          <a:prstGeom prst="rect">
            <a:avLst/>
          </a:prstGeom>
          <a:noFill/>
        </p:spPr>
        <p:txBody>
          <a:bodyPr wrap="square" lIns="0" rIns="0" rtlCol="0">
            <a:spAutoFit/>
          </a:bodyPr>
          <a:lstStyle/>
          <a:p>
            <a:pPr algn="ctr"/>
            <a:r>
              <a:rPr lang="en-GB" b="1"/>
              <a:t>75%</a:t>
            </a:r>
            <a:r>
              <a:rPr lang="en-GB"/>
              <a:t> of disabled people and their families have walked away from a UK business because of poor accessibility or customer service (UK only). </a:t>
            </a:r>
            <a:r>
              <a:rPr lang="en-GB" baseline="30000"/>
              <a:t>3</a:t>
            </a:r>
          </a:p>
          <a:p>
            <a:pPr algn="ctr"/>
            <a:endParaRPr lang="en-US"/>
          </a:p>
        </p:txBody>
      </p:sp>
      <p:sp>
        <p:nvSpPr>
          <p:cNvPr id="10" name="TextBox 9">
            <a:extLst>
              <a:ext uri="{FF2B5EF4-FFF2-40B4-BE49-F238E27FC236}">
                <a16:creationId xmlns:a16="http://schemas.microsoft.com/office/drawing/2014/main" id="{C72FDF1C-502B-8D41-AA36-923A39632504}"/>
              </a:ext>
            </a:extLst>
          </p:cNvPr>
          <p:cNvSpPr txBox="1"/>
          <p:nvPr/>
        </p:nvSpPr>
        <p:spPr>
          <a:xfrm>
            <a:off x="4153271" y="5644488"/>
            <a:ext cx="3226877" cy="1554272"/>
          </a:xfrm>
          <a:prstGeom prst="rect">
            <a:avLst/>
          </a:prstGeom>
          <a:noFill/>
        </p:spPr>
        <p:txBody>
          <a:bodyPr wrap="square" lIns="0" rIns="0" rtlCol="0">
            <a:spAutoFit/>
          </a:bodyPr>
          <a:lstStyle/>
          <a:p>
            <a:pPr>
              <a:spcAft>
                <a:spcPts val="600"/>
              </a:spcAft>
            </a:pPr>
            <a:r>
              <a:rPr lang="en-GB"/>
              <a:t>Businesses lose approximately </a:t>
            </a:r>
            <a:br>
              <a:rPr lang="en-GB"/>
            </a:br>
            <a:r>
              <a:rPr lang="en-GB" b="1"/>
              <a:t>£2 billion</a:t>
            </a:r>
            <a:r>
              <a:rPr lang="en-GB"/>
              <a:t> a month by ignoring </a:t>
            </a:r>
            <a:br>
              <a:rPr lang="en-GB"/>
            </a:br>
            <a:r>
              <a:rPr lang="en-GB"/>
              <a:t>the needs of disabled people. </a:t>
            </a:r>
            <a:r>
              <a:rPr lang="en-GB" baseline="30000"/>
              <a:t>4</a:t>
            </a:r>
            <a:endParaRPr lang="en-GB" baseline="30000">
              <a:latin typeface="Calibri" panose="020F0502020204030204" pitchFamily="34" charset="0"/>
              <a:ea typeface="Calibri" panose="020F0502020204030204" pitchFamily="34" charset="0"/>
              <a:cs typeface="Times New Roman" panose="02020603050405020304" pitchFamily="18" charset="0"/>
            </a:endParaRPr>
          </a:p>
          <a:p>
            <a:endParaRPr lang="en-US"/>
          </a:p>
          <a:p>
            <a:pPr marL="285750" indent="-285750">
              <a:buFont typeface="Arial" panose="020B0604020202020204" pitchFamily="34" charset="0"/>
              <a:buChar char="•"/>
            </a:pPr>
            <a:endParaRPr lang="en-US"/>
          </a:p>
        </p:txBody>
      </p:sp>
      <p:sp>
        <p:nvSpPr>
          <p:cNvPr id="29" name="TextBox 28">
            <a:extLst>
              <a:ext uri="{FF2B5EF4-FFF2-40B4-BE49-F238E27FC236}">
                <a16:creationId xmlns:a16="http://schemas.microsoft.com/office/drawing/2014/main" id="{EF241899-CB36-314C-A078-071617C658C6}"/>
              </a:ext>
            </a:extLst>
          </p:cNvPr>
          <p:cNvSpPr txBox="1"/>
          <p:nvPr/>
        </p:nvSpPr>
        <p:spPr>
          <a:xfrm>
            <a:off x="4730032" y="4477345"/>
            <a:ext cx="1470542" cy="738664"/>
          </a:xfrm>
          <a:prstGeom prst="rect">
            <a:avLst/>
          </a:prstGeom>
          <a:noFill/>
        </p:spPr>
        <p:txBody>
          <a:bodyPr wrap="square" rtlCol="0">
            <a:spAutoFit/>
          </a:bodyPr>
          <a:lstStyle/>
          <a:p>
            <a:pPr algn="ctr"/>
            <a:r>
              <a:rPr lang="en-GB" sz="2100" b="1">
                <a:solidFill>
                  <a:schemeClr val="bg1"/>
                </a:solidFill>
              </a:rPr>
              <a:t>£2 billion</a:t>
            </a:r>
            <a:r>
              <a:rPr lang="en-GB" sz="2100">
                <a:solidFill>
                  <a:schemeClr val="bg1"/>
                </a:solidFill>
              </a:rPr>
              <a:t> </a:t>
            </a:r>
          </a:p>
          <a:p>
            <a:pPr algn="ctr"/>
            <a:r>
              <a:rPr lang="en-GB" sz="2100">
                <a:solidFill>
                  <a:schemeClr val="bg1"/>
                </a:solidFill>
              </a:rPr>
              <a:t>a month</a:t>
            </a:r>
            <a:endParaRPr lang="en-US" sz="2100">
              <a:solidFill>
                <a:schemeClr val="bg1"/>
              </a:solidFill>
            </a:endParaRPr>
          </a:p>
        </p:txBody>
      </p:sp>
      <p:pic>
        <p:nvPicPr>
          <p:cNvPr id="11" name="Picture 10">
            <a:extLst>
              <a:ext uri="{FF2B5EF4-FFF2-40B4-BE49-F238E27FC236}">
                <a16:creationId xmlns:a16="http://schemas.microsoft.com/office/drawing/2014/main" id="{9B437744-A67A-324C-BB31-3343873759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3289" y="4692958"/>
            <a:ext cx="1450358" cy="1777572"/>
          </a:xfrm>
          <a:prstGeom prst="rect">
            <a:avLst/>
          </a:prstGeom>
        </p:spPr>
      </p:pic>
      <p:pic>
        <p:nvPicPr>
          <p:cNvPr id="17" name="Picture 16">
            <a:extLst>
              <a:ext uri="{FF2B5EF4-FFF2-40B4-BE49-F238E27FC236}">
                <a16:creationId xmlns:a16="http://schemas.microsoft.com/office/drawing/2014/main" id="{59C0CB97-FA9B-0642-A85E-6824CFA87B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4730" y="4954425"/>
            <a:ext cx="5087962" cy="1200329"/>
          </a:xfrm>
          <a:prstGeom prst="rect">
            <a:avLst/>
          </a:prstGeom>
        </p:spPr>
      </p:pic>
    </p:spTree>
    <p:extLst>
      <p:ext uri="{BB962C8B-B14F-4D97-AF65-F5344CB8AC3E}">
        <p14:creationId xmlns:p14="http://schemas.microsoft.com/office/powerpoint/2010/main" val="2443251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g, winter&#10;&#10;Description automatically generated">
            <a:extLst>
              <a:ext uri="{FF2B5EF4-FFF2-40B4-BE49-F238E27FC236}">
                <a16:creationId xmlns:a16="http://schemas.microsoft.com/office/drawing/2014/main" id="{519B63DE-64D3-4804-88F5-7147D1D33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614"/>
            <a:ext cx="12192000" cy="6271260"/>
          </a:xfrm>
          <a:prstGeom prst="rect">
            <a:avLst/>
          </a:prstGeom>
        </p:spPr>
      </p:pic>
      <p:sp>
        <p:nvSpPr>
          <p:cNvPr id="8" name="Rectangle 7">
            <a:extLst>
              <a:ext uri="{FF2B5EF4-FFF2-40B4-BE49-F238E27FC236}">
                <a16:creationId xmlns:a16="http://schemas.microsoft.com/office/drawing/2014/main" id="{D1482ADA-0499-1D90-3254-09B34F85D4AE}"/>
              </a:ext>
            </a:extLst>
          </p:cNvPr>
          <p:cNvSpPr/>
          <p:nvPr/>
        </p:nvSpPr>
        <p:spPr>
          <a:xfrm>
            <a:off x="392639" y="735229"/>
            <a:ext cx="11045952"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panose="020F0502020204030204"/>
                <a:ea typeface="+mn-ea"/>
                <a:cs typeface="+mn-cs"/>
              </a:rPr>
              <a:t>Barriers to life</a:t>
            </a:r>
          </a:p>
        </p:txBody>
      </p:sp>
      <p:graphicFrame>
        <p:nvGraphicFramePr>
          <p:cNvPr id="2" name="Table 1">
            <a:extLst>
              <a:ext uri="{FF2B5EF4-FFF2-40B4-BE49-F238E27FC236}">
                <a16:creationId xmlns:a16="http://schemas.microsoft.com/office/drawing/2014/main" id="{B0EB550B-994F-4F4D-BB4E-983733E7FE80}"/>
              </a:ext>
            </a:extLst>
          </p:cNvPr>
          <p:cNvGraphicFramePr>
            <a:graphicFrameLocks noGrp="1"/>
          </p:cNvGraphicFramePr>
          <p:nvPr>
            <p:extLst>
              <p:ext uri="{D42A27DB-BD31-4B8C-83A1-F6EECF244321}">
                <p14:modId xmlns:p14="http://schemas.microsoft.com/office/powerpoint/2010/main" val="692884631"/>
              </p:ext>
            </p:extLst>
          </p:nvPr>
        </p:nvGraphicFramePr>
        <p:xfrm>
          <a:off x="459916" y="1118134"/>
          <a:ext cx="11732085" cy="4952149"/>
        </p:xfrm>
        <a:graphic>
          <a:graphicData uri="http://schemas.openxmlformats.org/drawingml/2006/table">
            <a:tbl>
              <a:tblPr firstRow="1" bandRow="1">
                <a:tableStyleId>{5C22544A-7EE6-4342-B048-85BDC9FD1C3A}</a:tableStyleId>
              </a:tblPr>
              <a:tblGrid>
                <a:gridCol w="3910695">
                  <a:extLst>
                    <a:ext uri="{9D8B030D-6E8A-4147-A177-3AD203B41FA5}">
                      <a16:colId xmlns:a16="http://schemas.microsoft.com/office/drawing/2014/main" val="1463469585"/>
                    </a:ext>
                  </a:extLst>
                </a:gridCol>
                <a:gridCol w="3910695">
                  <a:extLst>
                    <a:ext uri="{9D8B030D-6E8A-4147-A177-3AD203B41FA5}">
                      <a16:colId xmlns:a16="http://schemas.microsoft.com/office/drawing/2014/main" val="552382859"/>
                    </a:ext>
                  </a:extLst>
                </a:gridCol>
                <a:gridCol w="3910695">
                  <a:extLst>
                    <a:ext uri="{9D8B030D-6E8A-4147-A177-3AD203B41FA5}">
                      <a16:colId xmlns:a16="http://schemas.microsoft.com/office/drawing/2014/main" val="2007997363"/>
                    </a:ext>
                  </a:extLst>
                </a:gridCol>
              </a:tblGrid>
              <a:tr h="838201">
                <a:tc>
                  <a:txBody>
                    <a:bodyPr/>
                    <a:lstStyle/>
                    <a:p>
                      <a:pPr>
                        <a:lnSpc>
                          <a:spcPts val="2280"/>
                        </a:lnSpc>
                      </a:pPr>
                      <a:r>
                        <a:rPr lang="en-US" sz="2400" dirty="0">
                          <a:solidFill>
                            <a:schemeClr val="accent1"/>
                          </a:solidFill>
                        </a:rPr>
                        <a:t>VISUALLY IMPAIRED</a:t>
                      </a:r>
                    </a:p>
                  </a:txBody>
                  <a:tcPr marL="0" marR="0" marT="0" marB="72000" anchor="b">
                    <a:lnL w="12700" cmpd="sng">
                      <a:noFill/>
                    </a:lnL>
                    <a:lnR w="12700" cmpd="sng">
                      <a:noFill/>
                    </a:lnR>
                    <a:lnT w="12700" cmpd="sng">
                      <a:noFill/>
                    </a:lnT>
                    <a:lnB w="6350" cap="flat" cmpd="sng" algn="ctr">
                      <a:solidFill>
                        <a:schemeClr val="tx1"/>
                      </a:solidFill>
                      <a:prstDash val="solid"/>
                      <a:round/>
                      <a:headEnd type="none" w="med" len="med"/>
                      <a:tailEnd type="none" w="med" len="med"/>
                    </a:lnB>
                    <a:noFill/>
                  </a:tcPr>
                </a:tc>
                <a:tc>
                  <a:txBody>
                    <a:bodyPr/>
                    <a:lstStyle/>
                    <a:p>
                      <a:pPr>
                        <a:lnSpc>
                          <a:spcPts val="2280"/>
                        </a:lnSpc>
                      </a:pPr>
                      <a:r>
                        <a:rPr lang="en-US" sz="2400" dirty="0">
                          <a:solidFill>
                            <a:schemeClr val="accent1"/>
                          </a:solidFill>
                        </a:rPr>
                        <a:t>HEARING IMPAIRED</a:t>
                      </a:r>
                    </a:p>
                  </a:txBody>
                  <a:tcPr marL="0" marR="0" marT="0" marB="72000" anchor="b">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280"/>
                        </a:lnSpc>
                      </a:pPr>
                      <a:r>
                        <a:rPr lang="en-US" sz="2400" dirty="0">
                          <a:solidFill>
                            <a:schemeClr val="accent1"/>
                          </a:solidFill>
                        </a:rPr>
                        <a:t>PHYSICALLY IMPAIRED</a:t>
                      </a:r>
                    </a:p>
                  </a:txBody>
                  <a:tcPr marL="0" marR="0" marT="0" marB="72000" anchor="b">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2477186"/>
                  </a:ext>
                </a:extLst>
              </a:tr>
              <a:tr h="3183914">
                <a:tc>
                  <a:txBody>
                    <a:bodyPr/>
                    <a:lstStyle/>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Being out of home can be hard: collide with people, get lost, grabbed by strangers</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Not enough accessible information can make them feel cut off</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When shopping can struggle to find things</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Websites are often inaccessible</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App update-glitches can affect accessibility</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TV ads and programmes need good descriptions</a:t>
                      </a:r>
                    </a:p>
                    <a:p>
                      <a:pPr marL="213750" indent="-213750">
                        <a:buFont typeface="Arial" panose="020B0604020202020204" pitchFamily="34" charset="0"/>
                        <a:buChar char="•"/>
                      </a:pPr>
                      <a:endParaRPr lang="en-GB" sz="1800" b="0" i="0" u="none" strike="noStrike" kern="1200" dirty="0">
                        <a:solidFill>
                          <a:schemeClr val="tx1"/>
                        </a:solidFill>
                        <a:effectLst/>
                        <a:latin typeface="+mn-lt"/>
                        <a:ea typeface="+mn-ea"/>
                        <a:cs typeface="+mn-cs"/>
                      </a:endParaRPr>
                    </a:p>
                    <a:p>
                      <a:endParaRPr lang="en-US" dirty="0"/>
                    </a:p>
                  </a:txBody>
                  <a:tcPr marL="0" marR="216000" marT="108000" marB="108000">
                    <a:lnL w="12700" cmpd="sng">
                      <a:noFill/>
                    </a:lnL>
                    <a:lnR w="12700" cmpd="sng">
                      <a:noFill/>
                    </a:lnR>
                    <a:lnT w="6350" cap="flat" cmpd="sng" algn="ctr">
                      <a:solidFill>
                        <a:schemeClr val="tx1"/>
                      </a:solidFill>
                      <a:prstDash val="solid"/>
                      <a:round/>
                      <a:headEnd type="none" w="med" len="med"/>
                      <a:tailEnd type="none" w="med" len="med"/>
                    </a:lnT>
                    <a:lnB w="12700" cmpd="sng">
                      <a:noFill/>
                    </a:lnB>
                    <a:noFill/>
                  </a:tcPr>
                </a:tc>
                <a:tc>
                  <a:txBody>
                    <a:bodyPr/>
                    <a:lstStyle/>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Worry about meeting new people</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People often don’t know they have hearing impairments</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Can get verbal abuse</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Struggle in restaurants/ cinemas if no hearing loop</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Lose conversations if can’t see mouths</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Mask-wearing has made communication harder</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Need good subtitles to watch TV</a:t>
                      </a:r>
                    </a:p>
                    <a:p>
                      <a:pPr marL="213750" indent="-213750">
                        <a:buFont typeface="Arial" panose="020B0604020202020204" pitchFamily="34" charset="0"/>
                        <a:buChar char="•"/>
                      </a:pPr>
                      <a:endParaRPr lang="en-GB" sz="1800" b="0" i="0" u="none" strike="noStrike" kern="1200" dirty="0">
                        <a:solidFill>
                          <a:schemeClr val="tx1"/>
                        </a:solidFill>
                        <a:effectLst/>
                        <a:latin typeface="+mn-lt"/>
                        <a:ea typeface="+mn-ea"/>
                        <a:cs typeface="+mn-cs"/>
                      </a:endParaRPr>
                    </a:p>
                    <a:p>
                      <a:pPr marL="213750" indent="-213750">
                        <a:buFont typeface="Arial" panose="020B0604020202020204" pitchFamily="34" charset="0"/>
                        <a:buChar char="•"/>
                      </a:pPr>
                      <a:endParaRPr lang="en-GB" sz="1800" b="0" i="0" u="none" strike="noStrike" kern="1200" dirty="0">
                        <a:solidFill>
                          <a:schemeClr val="tx1"/>
                        </a:solidFill>
                        <a:effectLst/>
                        <a:latin typeface="+mn-lt"/>
                        <a:ea typeface="+mn-ea"/>
                        <a:cs typeface="+mn-cs"/>
                      </a:endParaRPr>
                    </a:p>
                  </a:txBody>
                  <a:tcPr marL="0" marR="216000" marT="108000" marB="108000">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In</a:t>
                      </a:r>
                      <a:r>
                        <a:rPr lang="en-GB" sz="1800" b="0" i="0" u="none" strike="noStrike" kern="1200" baseline="0" dirty="0">
                          <a:solidFill>
                            <a:schemeClr val="tx1"/>
                          </a:solidFill>
                          <a:effectLst/>
                          <a:latin typeface="+mn-lt"/>
                          <a:ea typeface="+mn-ea"/>
                          <a:cs typeface="+mn-cs"/>
                        </a:rPr>
                        <a:t> c</a:t>
                      </a:r>
                      <a:r>
                        <a:rPr lang="en-GB" sz="1800" b="0" i="0" u="none" strike="noStrike" kern="1200" dirty="0">
                          <a:solidFill>
                            <a:schemeClr val="tx1"/>
                          </a:solidFill>
                          <a:effectLst/>
                          <a:latin typeface="+mn-lt"/>
                          <a:ea typeface="+mn-ea"/>
                          <a:cs typeface="+mn-cs"/>
                        </a:rPr>
                        <a:t>onstant pain</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Lack of accessibility outside of home</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Access to public toilets</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Have to plan journeys to shop in advance</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Those in wheelchairs: people bump into them, hit them, can’t reach high</a:t>
                      </a:r>
                    </a:p>
                    <a:p>
                      <a:pPr marL="213750" indent="-213750">
                        <a:buFont typeface="Arial" panose="020B0604020202020204" pitchFamily="34" charset="0"/>
                        <a:buChar char="•"/>
                      </a:pPr>
                      <a:endParaRPr lang="en-GB" sz="1800" b="0" i="0" u="none" strike="noStrike" kern="1200" dirty="0">
                        <a:solidFill>
                          <a:schemeClr val="tx1"/>
                        </a:solidFill>
                        <a:effectLst/>
                        <a:latin typeface="+mn-lt"/>
                        <a:ea typeface="+mn-ea"/>
                        <a:cs typeface="+mn-cs"/>
                      </a:endParaRPr>
                    </a:p>
                    <a:p>
                      <a:endParaRPr lang="en-US" dirty="0"/>
                    </a:p>
                  </a:txBody>
                  <a:tcPr marL="0" marR="216000" marT="108000" marB="108000">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0410908"/>
                  </a:ext>
                </a:extLst>
              </a:tr>
            </a:tbl>
          </a:graphicData>
        </a:graphic>
      </p:graphicFrame>
      <p:sp>
        <p:nvSpPr>
          <p:cNvPr id="4" name="Slide Number Placeholder 2">
            <a:extLst>
              <a:ext uri="{FF2B5EF4-FFF2-40B4-BE49-F238E27FC236}">
                <a16:creationId xmlns:a16="http://schemas.microsoft.com/office/drawing/2014/main" id="{91326B33-7612-A646-9499-3782247009B3}"/>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13</a:t>
            </a:fld>
            <a:endParaRPr lang="en-GB" sz="1200" dirty="0"/>
          </a:p>
        </p:txBody>
      </p:sp>
    </p:spTree>
    <p:extLst>
      <p:ext uri="{BB962C8B-B14F-4D97-AF65-F5344CB8AC3E}">
        <p14:creationId xmlns:p14="http://schemas.microsoft.com/office/powerpoint/2010/main" val="2072506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og, winter&#10;&#10;Description automatically generated">
            <a:extLst>
              <a:ext uri="{FF2B5EF4-FFF2-40B4-BE49-F238E27FC236}">
                <a16:creationId xmlns:a16="http://schemas.microsoft.com/office/drawing/2014/main" id="{CC2391C5-38C2-95CF-E306-A9DC81D59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614"/>
            <a:ext cx="12192000" cy="6271260"/>
          </a:xfrm>
          <a:prstGeom prst="rect">
            <a:avLst/>
          </a:prstGeom>
        </p:spPr>
      </p:pic>
      <p:sp>
        <p:nvSpPr>
          <p:cNvPr id="6" name="Rectangle 5">
            <a:extLst>
              <a:ext uri="{FF2B5EF4-FFF2-40B4-BE49-F238E27FC236}">
                <a16:creationId xmlns:a16="http://schemas.microsoft.com/office/drawing/2014/main" id="{2080F3E7-253A-F643-8B2C-909990BDFC9D}"/>
              </a:ext>
            </a:extLst>
          </p:cNvPr>
          <p:cNvSpPr/>
          <p:nvPr/>
        </p:nvSpPr>
        <p:spPr>
          <a:xfrm>
            <a:off x="392639" y="772765"/>
            <a:ext cx="11045952" cy="492443"/>
          </a:xfrm>
          <a:prstGeom prst="rect">
            <a:avLst/>
          </a:prstGeom>
        </p:spPr>
        <p:txBody>
          <a:bodyPr wrap="square" lIns="0" tIns="0" rIns="0" bIns="0">
            <a:spAutoFit/>
          </a:bodyPr>
          <a:lstStyle/>
          <a:p>
            <a:pPr lvl="0"/>
            <a:r>
              <a:rPr lang="en-US" sz="3200" b="1" dirty="0">
                <a:latin typeface="Calibri" panose="020F0502020204030204" pitchFamily="34" charset="0"/>
                <a:ea typeface="Helvetica Neue" charset="0"/>
                <a:cs typeface="Calibri" panose="020F0502020204030204" pitchFamily="34" charset="0"/>
              </a:rPr>
              <a:t>Barriers to purchase (disability business forum)</a:t>
            </a:r>
            <a:endParaRPr lang="en-GB" sz="3200" dirty="0">
              <a:latin typeface="Calibri" panose="020F0502020204030204" pitchFamily="34" charset="0"/>
              <a:ea typeface="Helvetica Neue" charset="0"/>
              <a:cs typeface="Calibri" panose="020F0502020204030204" pitchFamily="34" charset="0"/>
            </a:endParaRPr>
          </a:p>
        </p:txBody>
      </p:sp>
      <p:sp>
        <p:nvSpPr>
          <p:cNvPr id="3" name="Slide Number Placeholder 2">
            <a:extLst>
              <a:ext uri="{FF2B5EF4-FFF2-40B4-BE49-F238E27FC236}">
                <a16:creationId xmlns:a16="http://schemas.microsoft.com/office/drawing/2014/main" id="{B77BD80C-826C-B24C-AE99-33AEC909D384}"/>
              </a:ext>
            </a:extLst>
          </p:cNvPr>
          <p:cNvSpPr>
            <a:spLocks noGrp="1"/>
          </p:cNvSpPr>
          <p:nvPr>
            <p:ph type="sldNum" sz="quarter" idx="12"/>
          </p:nvPr>
        </p:nvSpPr>
        <p:spPr/>
        <p:txBody>
          <a:bodyPr/>
          <a:lstStyle/>
          <a:p>
            <a:fld id="{C3285C33-2419-422C-B488-597093BB9C1B}" type="slidenum">
              <a:rPr lang="en-GB" smtClean="0"/>
              <a:pPr/>
              <a:t>14</a:t>
            </a:fld>
            <a:endParaRPr lang="en-GB"/>
          </a:p>
        </p:txBody>
      </p:sp>
      <p:sp>
        <p:nvSpPr>
          <p:cNvPr id="4" name="TextBox 3">
            <a:extLst>
              <a:ext uri="{FF2B5EF4-FFF2-40B4-BE49-F238E27FC236}">
                <a16:creationId xmlns:a16="http://schemas.microsoft.com/office/drawing/2014/main" id="{E37BCDCC-9CDA-6463-4031-BEC3332A7319}"/>
              </a:ext>
            </a:extLst>
          </p:cNvPr>
          <p:cNvSpPr txBox="1"/>
          <p:nvPr/>
        </p:nvSpPr>
        <p:spPr>
          <a:xfrm>
            <a:off x="407987" y="1424965"/>
            <a:ext cx="7740241" cy="4524315"/>
          </a:xfrm>
          <a:prstGeom prst="rect">
            <a:avLst/>
          </a:prstGeom>
          <a:noFill/>
        </p:spPr>
        <p:txBody>
          <a:bodyPr wrap="square">
            <a:spAutoFit/>
          </a:bodyPr>
          <a:lstStyle/>
          <a:p>
            <a:pPr algn="l" fontAlgn="base"/>
            <a:r>
              <a:rPr lang="en-GB" b="0" i="0" u="none" strike="noStrike" dirty="0">
                <a:effectLst/>
                <a:latin typeface="Calibri" panose="020F0502020204030204" pitchFamily="34" charset="0"/>
                <a:cs typeface="Calibri" panose="020F0502020204030204" pitchFamily="34" charset="0"/>
              </a:rPr>
              <a:t>43% abandoning shopping tasks without purchasing. Of the 698 disabled consumers who participated in the research:</a:t>
            </a:r>
          </a:p>
          <a:p>
            <a:pPr marL="285750" indent="-285750" algn="l" fontAlgn="base">
              <a:buFont typeface="Arial" panose="020B0604020202020204" pitchFamily="34" charset="0"/>
              <a:buChar char="•"/>
            </a:pPr>
            <a:r>
              <a:rPr lang="en-GB" b="0" i="0" u="none" strike="noStrike" dirty="0">
                <a:effectLst/>
                <a:latin typeface="Calibri" panose="020F0502020204030204" pitchFamily="34" charset="0"/>
                <a:cs typeface="Calibri" panose="020F0502020204030204" pitchFamily="34" charset="0"/>
              </a:rPr>
              <a:t>90% were affected at the decision-making stage of purchases by either; limitations of design, limitations in available information, or how information was presented.</a:t>
            </a:r>
          </a:p>
          <a:p>
            <a:pPr marL="285750" indent="-285750" algn="l" fontAlgn="base">
              <a:buFont typeface="Arial" panose="020B0604020202020204" pitchFamily="34" charset="0"/>
              <a:buChar char="•"/>
            </a:pPr>
            <a:r>
              <a:rPr lang="en-GB" b="0" i="0" u="none" strike="noStrike" dirty="0">
                <a:effectLst/>
                <a:latin typeface="Calibri" panose="020F0502020204030204" pitchFamily="34" charset="0"/>
                <a:cs typeface="Calibri" panose="020F0502020204030204" pitchFamily="34" charset="0"/>
              </a:rPr>
              <a:t>65% agreed that ‘I feel like my choices of what to buy are limited on a daily basis due to barriers’.</a:t>
            </a:r>
          </a:p>
          <a:p>
            <a:pPr marL="285750" indent="-285750" algn="l" fontAlgn="base">
              <a:buFont typeface="Arial" panose="020B0604020202020204" pitchFamily="34" charset="0"/>
              <a:buChar char="•"/>
            </a:pPr>
            <a:r>
              <a:rPr lang="en-GB" b="0" i="0" u="none" strike="noStrike" dirty="0">
                <a:effectLst/>
                <a:latin typeface="Calibri" panose="020F0502020204030204" pitchFamily="34" charset="0"/>
                <a:cs typeface="Calibri" panose="020F0502020204030204" pitchFamily="34" charset="0"/>
              </a:rPr>
              <a:t>27% disagreed with the statement that ‘I am able to request adjustments or identify my preferences or needs when I try to buy a product or service’.</a:t>
            </a:r>
          </a:p>
          <a:p>
            <a:pPr marL="285750" indent="-285750" algn="l" fontAlgn="base">
              <a:buFont typeface="Arial" panose="020B0604020202020204" pitchFamily="34" charset="0"/>
              <a:buChar char="•"/>
            </a:pPr>
            <a:r>
              <a:rPr lang="en-GB" b="0" i="0" u="none" strike="noStrike" dirty="0">
                <a:effectLst/>
                <a:latin typeface="Calibri" panose="020F0502020204030204" pitchFamily="34" charset="0"/>
                <a:cs typeface="Calibri" panose="020F0502020204030204" pitchFamily="34" charset="0"/>
              </a:rPr>
              <a:t>Over half were likely to feel limited by choice, specifically because of their access needs, when booking holiday accommodation (59%) or in relation to leisure activities (56%).</a:t>
            </a:r>
          </a:p>
          <a:p>
            <a:pPr marL="285750" indent="-285750" algn="l" fontAlgn="base">
              <a:buFont typeface="Arial" panose="020B0604020202020204" pitchFamily="34" charset="0"/>
              <a:buChar char="•"/>
            </a:pPr>
            <a:r>
              <a:rPr lang="en-GB" b="0" i="0" u="none" strike="noStrike" dirty="0">
                <a:effectLst/>
                <a:latin typeface="Calibri" panose="020F0502020204030204" pitchFamily="34" charset="0"/>
                <a:cs typeface="Calibri" panose="020F0502020204030204" pitchFamily="34" charset="0"/>
              </a:rPr>
              <a:t>Over 4 in 10 were limited to some extent when booking a new place to eat (45 per cent), finding a new provider – electricity, gas or broadband (40%) and opening or changing a personal bank account or renewing or changing insurance provider (40%).</a:t>
            </a:r>
          </a:p>
        </p:txBody>
      </p:sp>
    </p:spTree>
    <p:extLst>
      <p:ext uri="{BB962C8B-B14F-4D97-AF65-F5344CB8AC3E}">
        <p14:creationId xmlns:p14="http://schemas.microsoft.com/office/powerpoint/2010/main" val="1413361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og, winter&#10;&#10;Description automatically generated">
            <a:extLst>
              <a:ext uri="{FF2B5EF4-FFF2-40B4-BE49-F238E27FC236}">
                <a16:creationId xmlns:a16="http://schemas.microsoft.com/office/drawing/2014/main" id="{AA959574-AAAA-B99C-57BF-EFECFB0EC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614"/>
            <a:ext cx="12192000" cy="6271260"/>
          </a:xfrm>
          <a:prstGeom prst="rect">
            <a:avLst/>
          </a:prstGeom>
        </p:spPr>
      </p:pic>
      <p:sp>
        <p:nvSpPr>
          <p:cNvPr id="4" name="Rectangle 3">
            <a:extLst>
              <a:ext uri="{FF2B5EF4-FFF2-40B4-BE49-F238E27FC236}">
                <a16:creationId xmlns:a16="http://schemas.microsoft.com/office/drawing/2014/main" id="{8F0A3288-D058-4F9F-35C5-C7F313B34752}"/>
              </a:ext>
            </a:extLst>
          </p:cNvPr>
          <p:cNvSpPr/>
          <p:nvPr/>
        </p:nvSpPr>
        <p:spPr>
          <a:xfrm>
            <a:off x="414644" y="743700"/>
            <a:ext cx="11045952" cy="492443"/>
          </a:xfrm>
          <a:prstGeom prst="rect">
            <a:avLst/>
          </a:prstGeom>
        </p:spPr>
        <p:txBody>
          <a:bodyPr wrap="square" lIns="0" tIns="0" rIns="0" bIns="0">
            <a:spAutoFit/>
          </a:bodyPr>
          <a:lstStyle/>
          <a:p>
            <a:pPr lvl="0"/>
            <a:r>
              <a:rPr lang="en-US" sz="3200" b="1" dirty="0">
                <a:latin typeface="Calibri" panose="020F0502020204030204" pitchFamily="34" charset="0"/>
                <a:ea typeface="Helvetica Neue" charset="0"/>
                <a:cs typeface="Calibri" panose="020F0502020204030204" pitchFamily="34" charset="0"/>
              </a:rPr>
              <a:t>Why it is important?</a:t>
            </a:r>
          </a:p>
        </p:txBody>
      </p:sp>
      <p:sp>
        <p:nvSpPr>
          <p:cNvPr id="7" name="TextBox 6">
            <a:extLst>
              <a:ext uri="{FF2B5EF4-FFF2-40B4-BE49-F238E27FC236}">
                <a16:creationId xmlns:a16="http://schemas.microsoft.com/office/drawing/2014/main" id="{4A50FD37-EBD9-B01F-8B15-42167FF5C193}"/>
              </a:ext>
            </a:extLst>
          </p:cNvPr>
          <p:cNvSpPr txBox="1"/>
          <p:nvPr/>
        </p:nvSpPr>
        <p:spPr>
          <a:xfrm>
            <a:off x="429992" y="1484784"/>
            <a:ext cx="7740241" cy="3046988"/>
          </a:xfrm>
          <a:prstGeom prst="rect">
            <a:avLst/>
          </a:prstGeom>
          <a:noFill/>
        </p:spPr>
        <p:txBody>
          <a:bodyPr wrap="square">
            <a:spAutoFit/>
          </a:bodyPr>
          <a:lstStyle/>
          <a:p>
            <a:pPr marL="285750" indent="-285750" algn="l" fontAlgn="base">
              <a:buFont typeface="Arial" panose="020B0604020202020204" pitchFamily="34" charset="0"/>
              <a:buChar char="•"/>
            </a:pPr>
            <a:r>
              <a:rPr lang="en-GB" sz="2400" b="0" i="0" u="none" strike="noStrike" dirty="0">
                <a:effectLst/>
                <a:latin typeface="Calibri" panose="020F0502020204030204" pitchFamily="34" charset="0"/>
                <a:cs typeface="Calibri" panose="020F0502020204030204" pitchFamily="34" charset="0"/>
              </a:rPr>
              <a:t>Is reflective of society</a:t>
            </a:r>
          </a:p>
          <a:p>
            <a:pPr marL="285750" indent="-285750" algn="l" fontAlgn="base">
              <a:buFont typeface="Arial" panose="020B0604020202020204" pitchFamily="34" charset="0"/>
              <a:buChar char="•"/>
            </a:pPr>
            <a:r>
              <a:rPr lang="en-GB" sz="2400" b="0" i="0" u="none" strike="noStrike" dirty="0">
                <a:effectLst/>
                <a:latin typeface="Calibri" panose="020F0502020204030204" pitchFamily="34" charset="0"/>
                <a:cs typeface="Calibri" panose="020F0502020204030204" pitchFamily="34" charset="0"/>
              </a:rPr>
              <a:t>Might be your staff</a:t>
            </a:r>
          </a:p>
          <a:p>
            <a:pPr marL="285750" indent="-285750" algn="l" fontAlgn="base">
              <a:buFont typeface="Arial" panose="020B0604020202020204" pitchFamily="34" charset="0"/>
              <a:buChar char="•"/>
            </a:pPr>
            <a:r>
              <a:rPr lang="en-GB" sz="2400" b="0" i="0" u="none" strike="noStrike" dirty="0">
                <a:effectLst/>
                <a:latin typeface="Calibri" panose="020F0502020204030204" pitchFamily="34" charset="0"/>
                <a:cs typeface="Calibri" panose="020F0502020204030204" pitchFamily="34" charset="0"/>
              </a:rPr>
              <a:t>Many who are not disabled will become a disabled</a:t>
            </a:r>
          </a:p>
          <a:p>
            <a:pPr marL="285750" indent="-285750" algn="l" fontAlgn="base">
              <a:buFont typeface="Arial" panose="020B0604020202020204" pitchFamily="34" charset="0"/>
              <a:buChar char="•"/>
            </a:pPr>
            <a:r>
              <a:rPr lang="en-GB" sz="2400" b="0" i="0" u="none" strike="noStrike" dirty="0">
                <a:effectLst/>
                <a:latin typeface="Calibri" panose="020F0502020204030204" pitchFamily="34" charset="0"/>
                <a:cs typeface="Calibri" panose="020F0502020204030204" pitchFamily="34" charset="0"/>
              </a:rPr>
              <a:t>Creates brand warmth</a:t>
            </a:r>
          </a:p>
          <a:p>
            <a:pPr marL="285750" indent="-285750" algn="l" fontAlgn="base">
              <a:buFont typeface="Arial" panose="020B0604020202020204" pitchFamily="34" charset="0"/>
              <a:buChar char="•"/>
            </a:pPr>
            <a:r>
              <a:rPr lang="en-GB" sz="2400" b="0" i="0" u="none" strike="noStrike" dirty="0">
                <a:effectLst/>
                <a:latin typeface="Calibri" panose="020F0502020204030204" pitchFamily="34" charset="0"/>
                <a:cs typeface="Calibri" panose="020F0502020204030204" pitchFamily="34" charset="0"/>
              </a:rPr>
              <a:t>You make better products </a:t>
            </a:r>
          </a:p>
          <a:p>
            <a:pPr marL="285750" indent="-285750" algn="l" fontAlgn="base">
              <a:buFont typeface="Arial" panose="020B0604020202020204" pitchFamily="34" charset="0"/>
              <a:buChar char="•"/>
            </a:pPr>
            <a:r>
              <a:rPr lang="en-GB" sz="2400" b="0" i="0" u="none" strike="noStrike" dirty="0">
                <a:effectLst/>
                <a:latin typeface="Calibri" panose="020F0502020204030204" pitchFamily="34" charset="0"/>
                <a:cs typeface="Calibri" panose="020F0502020204030204" pitchFamily="34" charset="0"/>
              </a:rPr>
              <a:t>Stronger social currency </a:t>
            </a:r>
          </a:p>
          <a:p>
            <a:pPr marL="285750" indent="-285750" algn="l" fontAlgn="base">
              <a:buFont typeface="Arial" panose="020B0604020202020204" pitchFamily="34" charset="0"/>
              <a:buChar char="•"/>
            </a:pPr>
            <a:r>
              <a:rPr lang="en-GB" sz="2400" b="0" i="0" u="none" strike="noStrike" dirty="0">
                <a:effectLst/>
                <a:latin typeface="Calibri" panose="020F0502020204030204" pitchFamily="34" charset="0"/>
                <a:cs typeface="Calibri" panose="020F0502020204030204" pitchFamily="34" charset="0"/>
              </a:rPr>
              <a:t>Can help you increase sales</a:t>
            </a:r>
          </a:p>
          <a:p>
            <a:pPr marL="285750" indent="-285750" algn="l" fontAlgn="base">
              <a:buFont typeface="Arial" panose="020B0604020202020204" pitchFamily="34" charset="0"/>
              <a:buChar char="•"/>
            </a:pPr>
            <a:r>
              <a:rPr lang="en-GB" sz="2400" b="0" i="0" u="none" strike="noStrike" dirty="0">
                <a:effectLst/>
                <a:latin typeface="Calibri" panose="020F0502020204030204" pitchFamily="34" charset="0"/>
                <a:cs typeface="Calibri" panose="020F0502020204030204" pitchFamily="34" charset="0"/>
              </a:rPr>
              <a:t>Creates hope for people</a:t>
            </a:r>
          </a:p>
        </p:txBody>
      </p:sp>
      <p:sp>
        <p:nvSpPr>
          <p:cNvPr id="3" name="Slide Number Placeholder 2">
            <a:extLst>
              <a:ext uri="{FF2B5EF4-FFF2-40B4-BE49-F238E27FC236}">
                <a16:creationId xmlns:a16="http://schemas.microsoft.com/office/drawing/2014/main" id="{B77BD80C-826C-B24C-AE99-33AEC909D384}"/>
              </a:ext>
            </a:extLst>
          </p:cNvPr>
          <p:cNvSpPr>
            <a:spLocks noGrp="1"/>
          </p:cNvSpPr>
          <p:nvPr>
            <p:ph type="sldNum" sz="quarter" idx="12"/>
          </p:nvPr>
        </p:nvSpPr>
        <p:spPr/>
        <p:txBody>
          <a:bodyPr/>
          <a:lstStyle/>
          <a:p>
            <a:fld id="{C3285C33-2419-422C-B488-597093BB9C1B}" type="slidenum">
              <a:rPr lang="en-GB" smtClean="0"/>
              <a:pPr/>
              <a:t>15</a:t>
            </a:fld>
            <a:endParaRPr lang="en-GB"/>
          </a:p>
        </p:txBody>
      </p:sp>
    </p:spTree>
    <p:extLst>
      <p:ext uri="{BB962C8B-B14F-4D97-AF65-F5344CB8AC3E}">
        <p14:creationId xmlns:p14="http://schemas.microsoft.com/office/powerpoint/2010/main" val="3249083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og, winter&#10;&#10;Description automatically generated">
            <a:extLst>
              <a:ext uri="{FF2B5EF4-FFF2-40B4-BE49-F238E27FC236}">
                <a16:creationId xmlns:a16="http://schemas.microsoft.com/office/drawing/2014/main" id="{262D14A4-B9F0-60BA-0023-6D0D8D9A6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40"/>
            <a:ext cx="12192000" cy="6271260"/>
          </a:xfrm>
          <a:prstGeom prst="rect">
            <a:avLst/>
          </a:prstGeom>
        </p:spPr>
      </p:pic>
      <p:sp>
        <p:nvSpPr>
          <p:cNvPr id="2" name="Rectangle 1">
            <a:extLst>
              <a:ext uri="{FF2B5EF4-FFF2-40B4-BE49-F238E27FC236}">
                <a16:creationId xmlns:a16="http://schemas.microsoft.com/office/drawing/2014/main" id="{B83A5863-7BA3-3343-AFBE-7DEEFA7F3924}"/>
              </a:ext>
            </a:extLst>
          </p:cNvPr>
          <p:cNvSpPr/>
          <p:nvPr/>
        </p:nvSpPr>
        <p:spPr>
          <a:xfrm>
            <a:off x="-1" y="1565701"/>
            <a:ext cx="12285785" cy="4959643"/>
          </a:xfrm>
          <a:prstGeom prst="rect">
            <a:avLst/>
          </a:prstGeom>
        </p:spPr>
        <p:txBody>
          <a:bodyPr wrap="square" numCol="2" spcCol="360000">
            <a:noAutofit/>
          </a:bodyPr>
          <a:lstStyle/>
          <a:p>
            <a:endParaRPr lang="en-GB" sz="1600" dirty="0"/>
          </a:p>
          <a:p>
            <a:endParaRPr lang="en-GB" sz="1600" dirty="0"/>
          </a:p>
          <a:p>
            <a:endParaRPr lang="en-GB" sz="1600" dirty="0"/>
          </a:p>
          <a:p>
            <a:endParaRPr lang="en-GB" sz="1600" dirty="0"/>
          </a:p>
          <a:p>
            <a:pPr marL="285750" indent="-285750">
              <a:spcAft>
                <a:spcPts val="1200"/>
              </a:spcAft>
              <a:buFont typeface="Arial" panose="020B0604020202020204" pitchFamily="34" charset="0"/>
              <a:buChar char="•"/>
            </a:pPr>
            <a:endParaRPr lang="en-US" sz="1600" dirty="0">
              <a:latin typeface="calibri" charset="0"/>
            </a:endParaRPr>
          </a:p>
          <a:p>
            <a:pPr>
              <a:spcAft>
                <a:spcPts val="1200"/>
              </a:spcAft>
            </a:pPr>
            <a:endParaRPr lang="en-GB" sz="1600" dirty="0"/>
          </a:p>
          <a:p>
            <a:pPr marL="285750" indent="-285750">
              <a:spcAft>
                <a:spcPts val="1200"/>
              </a:spcAft>
              <a:buFont typeface="Arial" panose="020B0604020202020204" pitchFamily="34" charset="0"/>
              <a:buChar char="•"/>
            </a:pPr>
            <a:endParaRPr lang="en-GB" sz="1600" dirty="0"/>
          </a:p>
          <a:p>
            <a:pPr marL="285750" indent="-285750">
              <a:spcAft>
                <a:spcPts val="1200"/>
              </a:spcAft>
              <a:buFont typeface="Arial" panose="020B0604020202020204" pitchFamily="34" charset="0"/>
              <a:buChar char="•"/>
            </a:pPr>
            <a:endParaRPr lang="en-GB" sz="1600" dirty="0"/>
          </a:p>
          <a:p>
            <a:pPr lvl="1">
              <a:spcAft>
                <a:spcPts val="1200"/>
              </a:spcAft>
            </a:pPr>
            <a:endParaRPr lang="en-GB" sz="1600" dirty="0"/>
          </a:p>
          <a:p>
            <a:pPr lvl="0">
              <a:spcAft>
                <a:spcPts val="1200"/>
              </a:spcAft>
            </a:pPr>
            <a:endParaRPr lang="en-US" sz="1600" dirty="0">
              <a:latin typeface="calibri" charset="0"/>
              <a:ea typeface="Calibri" panose="020F0502020204030204" pitchFamily="34" charset="0"/>
              <a:cs typeface="Times New Roman" panose="02020603050405020304" pitchFamily="18" charset="0"/>
            </a:endParaRPr>
          </a:p>
          <a:p>
            <a:pPr lvl="0">
              <a:spcAft>
                <a:spcPts val="1200"/>
              </a:spcAft>
            </a:pPr>
            <a:endParaRPr lang="en-GB" sz="1600" b="1" i="1" dirty="0">
              <a:latin typeface="calibri"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356453E-08FF-774E-83C4-2E2B30AC7E18}"/>
              </a:ext>
            </a:extLst>
          </p:cNvPr>
          <p:cNvSpPr/>
          <p:nvPr/>
        </p:nvSpPr>
        <p:spPr>
          <a:xfrm>
            <a:off x="439665" y="818731"/>
            <a:ext cx="5420108" cy="428400"/>
          </a:xfrm>
          <a:prstGeom prst="rect">
            <a:avLst/>
          </a:prstGeom>
          <a:noFill/>
        </p:spPr>
        <p:txBody>
          <a:bodyPr wrap="square" lIns="0" tIns="0" rIns="0" bIns="0" anchor="t" anchorCtr="0">
            <a:spAutoFit/>
          </a:bodyPr>
          <a:lstStyle/>
          <a:p>
            <a:pPr lvl="0">
              <a:lnSpc>
                <a:spcPts val="3220"/>
              </a:lnSpc>
              <a:defRPr/>
            </a:pPr>
            <a:r>
              <a:rPr lang="en-US" sz="3200" b="1" dirty="0"/>
              <a:t>Shift in approaches </a:t>
            </a:r>
          </a:p>
        </p:txBody>
      </p:sp>
      <p:sp>
        <p:nvSpPr>
          <p:cNvPr id="4" name="Rectangle 3">
            <a:extLst>
              <a:ext uri="{FF2B5EF4-FFF2-40B4-BE49-F238E27FC236}">
                <a16:creationId xmlns:a16="http://schemas.microsoft.com/office/drawing/2014/main" id="{7F06661B-1CC6-EC4D-928B-E00D4DCC74B9}"/>
              </a:ext>
            </a:extLst>
          </p:cNvPr>
          <p:cNvSpPr/>
          <p:nvPr/>
        </p:nvSpPr>
        <p:spPr>
          <a:xfrm>
            <a:off x="0" y="493727"/>
            <a:ext cx="11947387" cy="1830786"/>
          </a:xfrm>
          <a:prstGeom prst="rect">
            <a:avLst/>
          </a:prstGeom>
        </p:spPr>
        <p:txBody>
          <a:bodyPr wrap="square" lIns="288000" tIns="792000" rIns="90000">
            <a:spAutoFit/>
          </a:bodyPr>
          <a:lstStyle/>
          <a:p>
            <a:pPr>
              <a:spcAft>
                <a:spcPts val="600"/>
              </a:spcAft>
            </a:pPr>
            <a:endParaRPr lang="en-GB">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endParaRPr lang="en-GB"/>
          </a:p>
          <a:p>
            <a:pPr>
              <a:spcAft>
                <a:spcPts val="600"/>
              </a:spcAft>
            </a:pPr>
            <a:endParaRPr lang="en-GB">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5C8DB295-09B2-0C43-9CC3-ABD7FE99AEEE}"/>
              </a:ext>
            </a:extLst>
          </p:cNvPr>
          <p:cNvSpPr/>
          <p:nvPr/>
        </p:nvSpPr>
        <p:spPr>
          <a:xfrm>
            <a:off x="457830" y="3284983"/>
            <a:ext cx="5512927" cy="31586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80000" rtlCol="0" anchor="t" anchorCtr="0"/>
          <a:lstStyle/>
          <a:p>
            <a:r>
              <a:rPr lang="en-US" sz="2400" b="1" dirty="0"/>
              <a:t>The Old Approach</a:t>
            </a:r>
          </a:p>
          <a:p>
            <a:pPr marL="342900" indent="-342900">
              <a:buSzPct val="120000"/>
              <a:buFont typeface="Arial" panose="020B0604020202020204" pitchFamily="34" charset="0"/>
              <a:buChar char="•"/>
            </a:pPr>
            <a:r>
              <a:rPr lang="en-US" sz="2400" dirty="0"/>
              <a:t>Fix the individual</a:t>
            </a:r>
          </a:p>
          <a:p>
            <a:pPr marL="342900" indent="-342900">
              <a:buSzPct val="120000"/>
              <a:buFont typeface="Arial" panose="020B0604020202020204" pitchFamily="34" charset="0"/>
              <a:buChar char="•"/>
            </a:pPr>
            <a:r>
              <a:rPr lang="en-US" sz="2400" dirty="0"/>
              <a:t>Correct the deficit </a:t>
            </a:r>
          </a:p>
          <a:p>
            <a:pPr marL="342900" indent="-342900">
              <a:buSzPct val="120000"/>
              <a:buFont typeface="Arial" panose="020B0604020202020204" pitchFamily="34" charset="0"/>
              <a:buChar char="•"/>
            </a:pPr>
            <a:r>
              <a:rPr lang="en-US" sz="2400" dirty="0"/>
              <a:t>Provide rehabilitation</a:t>
            </a:r>
          </a:p>
          <a:p>
            <a:pPr marL="342900" indent="-342900">
              <a:buSzPct val="120000"/>
              <a:buFont typeface="Arial" panose="020B0604020202020204" pitchFamily="34" charset="0"/>
              <a:buChar char="•"/>
            </a:pPr>
            <a:r>
              <a:rPr lang="en-US" sz="2400" dirty="0"/>
              <a:t>People with disabilities are research subjects or patients </a:t>
            </a:r>
          </a:p>
        </p:txBody>
      </p:sp>
      <p:sp>
        <p:nvSpPr>
          <p:cNvPr id="6" name="Rectangle 5">
            <a:extLst>
              <a:ext uri="{FF2B5EF4-FFF2-40B4-BE49-F238E27FC236}">
                <a16:creationId xmlns:a16="http://schemas.microsoft.com/office/drawing/2014/main" id="{0945B95C-9264-9F44-8C09-4AB3EAFD7A04}"/>
              </a:ext>
            </a:extLst>
          </p:cNvPr>
          <p:cNvSpPr/>
          <p:nvPr/>
        </p:nvSpPr>
        <p:spPr>
          <a:xfrm>
            <a:off x="6257004" y="3284983"/>
            <a:ext cx="5512927" cy="31586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80000" rtlCol="0" anchor="t" anchorCtr="0"/>
          <a:lstStyle/>
          <a:p>
            <a:r>
              <a:rPr lang="en-US" sz="2400" b="1" dirty="0"/>
              <a:t>The New Approach</a:t>
            </a:r>
          </a:p>
          <a:p>
            <a:pPr marL="342900" indent="-342900">
              <a:buSzPct val="120000"/>
              <a:buFont typeface="Arial" panose="020B0604020202020204" pitchFamily="34" charset="0"/>
              <a:buChar char="•"/>
            </a:pPr>
            <a:r>
              <a:rPr lang="en-US" sz="2400" dirty="0"/>
              <a:t>Remove the barriers</a:t>
            </a:r>
          </a:p>
          <a:p>
            <a:pPr marL="342900" indent="-342900">
              <a:buSzPct val="120000"/>
              <a:buFont typeface="Arial" panose="020B0604020202020204" pitchFamily="34" charset="0"/>
              <a:buChar char="•"/>
            </a:pPr>
            <a:r>
              <a:rPr lang="en-US" sz="2400" dirty="0"/>
              <a:t>Access through accommodations and universal design</a:t>
            </a:r>
          </a:p>
          <a:p>
            <a:pPr marL="342900" indent="-342900">
              <a:buSzPct val="120000"/>
              <a:buFont typeface="Arial" panose="020B0604020202020204" pitchFamily="34" charset="0"/>
              <a:buChar char="•"/>
            </a:pPr>
            <a:r>
              <a:rPr lang="en-US" sz="2400" dirty="0"/>
              <a:t>Opportunities and education for a range of activities</a:t>
            </a:r>
          </a:p>
          <a:p>
            <a:pPr marL="342900" indent="-342900">
              <a:buSzPct val="120000"/>
              <a:buFont typeface="Arial" panose="020B0604020202020204" pitchFamily="34" charset="0"/>
              <a:buChar char="•"/>
            </a:pPr>
            <a:r>
              <a:rPr lang="en-US" sz="2400" dirty="0"/>
              <a:t>Patrons of disabilities get involved as community members, advisors</a:t>
            </a:r>
          </a:p>
        </p:txBody>
      </p:sp>
      <p:sp>
        <p:nvSpPr>
          <p:cNvPr id="9" name="Slide Number Placeholder 2">
            <a:extLst>
              <a:ext uri="{FF2B5EF4-FFF2-40B4-BE49-F238E27FC236}">
                <a16:creationId xmlns:a16="http://schemas.microsoft.com/office/drawing/2014/main" id="{CA36F6CD-8C48-A348-B46C-A72305437474}"/>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16</a:t>
            </a:fld>
            <a:endParaRPr lang="en-GB" sz="1200" dirty="0"/>
          </a:p>
        </p:txBody>
      </p:sp>
      <p:pic>
        <p:nvPicPr>
          <p:cNvPr id="11" name="Picture 10">
            <a:extLst>
              <a:ext uri="{FF2B5EF4-FFF2-40B4-BE49-F238E27FC236}">
                <a16:creationId xmlns:a16="http://schemas.microsoft.com/office/drawing/2014/main" id="{6CAF68A1-8532-F448-B128-5E133308D9CB}"/>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3670286" y="1052735"/>
            <a:ext cx="2389202" cy="2232247"/>
          </a:xfrm>
          <a:prstGeom prst="rect">
            <a:avLst/>
          </a:prstGeom>
        </p:spPr>
      </p:pic>
      <p:pic>
        <p:nvPicPr>
          <p:cNvPr id="12" name="Picture 11">
            <a:extLst>
              <a:ext uri="{FF2B5EF4-FFF2-40B4-BE49-F238E27FC236}">
                <a16:creationId xmlns:a16="http://schemas.microsoft.com/office/drawing/2014/main" id="{D76F7658-F1F6-9B45-8F55-AC5FEEA1AC83}"/>
              </a:ext>
            </a:extLst>
          </p:cNvPr>
          <p:cNvPicPr>
            <a:picLocks noChangeAspect="1"/>
          </p:cNvPicPr>
          <p:nvPr/>
        </p:nvPicPr>
        <p:blipFill rotWithShape="1">
          <a:blip r:embed="rId3">
            <a:extLst>
              <a:ext uri="{28A0092B-C50C-407E-A947-70E740481C1C}">
                <a14:useLocalDpi xmlns:a14="http://schemas.microsoft.com/office/drawing/2010/main" val="0"/>
              </a:ext>
            </a:extLst>
          </a:blip>
          <a:srcRect l="50352" r="-4386"/>
          <a:stretch/>
        </p:blipFill>
        <p:spPr>
          <a:xfrm>
            <a:off x="8494688" y="1052735"/>
            <a:ext cx="2581967" cy="2232248"/>
          </a:xfrm>
          <a:prstGeom prst="rect">
            <a:avLst/>
          </a:prstGeom>
        </p:spPr>
      </p:pic>
    </p:spTree>
    <p:extLst>
      <p:ext uri="{BB962C8B-B14F-4D97-AF65-F5344CB8AC3E}">
        <p14:creationId xmlns:p14="http://schemas.microsoft.com/office/powerpoint/2010/main" val="2219328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magenta, pink, violet, art&#10;&#10;Description automatically generated">
            <a:extLst>
              <a:ext uri="{FF2B5EF4-FFF2-40B4-BE49-F238E27FC236}">
                <a16:creationId xmlns:a16="http://schemas.microsoft.com/office/drawing/2014/main" id="{CFC6EC60-E809-E5B9-A2F2-57C7207C2B4A}"/>
              </a:ext>
            </a:extLst>
          </p:cNvPr>
          <p:cNvPicPr>
            <a:picLocks noChangeAspect="1"/>
          </p:cNvPicPr>
          <p:nvPr/>
        </p:nvPicPr>
        <p:blipFill rotWithShape="1">
          <a:blip r:embed="rId2">
            <a:extLst>
              <a:ext uri="{28A0092B-C50C-407E-A947-70E740481C1C}">
                <a14:useLocalDpi xmlns:a14="http://schemas.microsoft.com/office/drawing/2010/main" val="0"/>
              </a:ext>
            </a:extLst>
          </a:blip>
          <a:srcRect l="5428" r="1286"/>
          <a:stretch/>
        </p:blipFill>
        <p:spPr>
          <a:xfrm>
            <a:off x="0" y="584682"/>
            <a:ext cx="12192000" cy="6273317"/>
          </a:xfrm>
          <a:prstGeom prst="rect">
            <a:avLst/>
          </a:prstGeom>
        </p:spPr>
      </p:pic>
      <p:sp>
        <p:nvSpPr>
          <p:cNvPr id="3" name="TextBox 2">
            <a:extLst>
              <a:ext uri="{FF2B5EF4-FFF2-40B4-BE49-F238E27FC236}">
                <a16:creationId xmlns:a16="http://schemas.microsoft.com/office/drawing/2014/main" id="{AC1CF510-FA06-7CFA-954B-A4FA21446739}"/>
              </a:ext>
            </a:extLst>
          </p:cNvPr>
          <p:cNvSpPr txBox="1"/>
          <p:nvPr/>
        </p:nvSpPr>
        <p:spPr>
          <a:xfrm>
            <a:off x="423812" y="908050"/>
            <a:ext cx="8136244" cy="923330"/>
          </a:xfrm>
          <a:prstGeom prst="rect">
            <a:avLst/>
          </a:prstGeom>
          <a:noFill/>
        </p:spPr>
        <p:txBody>
          <a:bodyPr wrap="square" lIns="0" tIns="0" rIns="0" bIns="0" rtlCol="0">
            <a:spAutoFit/>
          </a:bodyPr>
          <a:lstStyle/>
          <a:p>
            <a:r>
              <a:rPr lang="en-US" sz="6000" dirty="0">
                <a:solidFill>
                  <a:schemeClr val="tx2"/>
                </a:solidFill>
                <a:latin typeface="Calibri" panose="020F0502020204030204" pitchFamily="34" charset="0"/>
                <a:ea typeface="Helvetica" charset="0"/>
                <a:cs typeface="Calibri" panose="020F0502020204030204" pitchFamily="34" charset="0"/>
              </a:rPr>
              <a:t>3. </a:t>
            </a:r>
            <a:r>
              <a:rPr lang="en-US" sz="6000" dirty="0" err="1">
                <a:solidFill>
                  <a:schemeClr val="tx2"/>
                </a:solidFill>
                <a:latin typeface="Calibri" panose="020F0502020204030204" pitchFamily="34" charset="0"/>
                <a:ea typeface="Helvetica" charset="0"/>
                <a:cs typeface="Calibri" panose="020F0502020204030204" pitchFamily="34" charset="0"/>
              </a:rPr>
              <a:t>Neurodivergents</a:t>
            </a:r>
            <a:endParaRPr lang="en-US" sz="6000" dirty="0">
              <a:solidFill>
                <a:schemeClr val="tx2"/>
              </a:solidFill>
              <a:latin typeface="Calibri" panose="020F0502020204030204" pitchFamily="34" charset="0"/>
              <a:ea typeface="Helvetica" charset="0"/>
              <a:cs typeface="Calibri" panose="020F0502020204030204" pitchFamily="34" charset="0"/>
            </a:endParaRPr>
          </a:p>
        </p:txBody>
      </p:sp>
    </p:spTree>
    <p:extLst>
      <p:ext uri="{BB962C8B-B14F-4D97-AF65-F5344CB8AC3E}">
        <p14:creationId xmlns:p14="http://schemas.microsoft.com/office/powerpoint/2010/main" val="3210423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g, winter&#10;&#10;Description automatically generated">
            <a:extLst>
              <a:ext uri="{FF2B5EF4-FFF2-40B4-BE49-F238E27FC236}">
                <a16:creationId xmlns:a16="http://schemas.microsoft.com/office/drawing/2014/main" id="{ADAD1738-2F60-20C0-A2FF-83315D4D5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40"/>
            <a:ext cx="12192000" cy="6271260"/>
          </a:xfrm>
          <a:prstGeom prst="rect">
            <a:avLst/>
          </a:prstGeom>
        </p:spPr>
      </p:pic>
      <p:sp>
        <p:nvSpPr>
          <p:cNvPr id="2" name="Rectangle 1">
            <a:extLst>
              <a:ext uri="{FF2B5EF4-FFF2-40B4-BE49-F238E27FC236}">
                <a16:creationId xmlns:a16="http://schemas.microsoft.com/office/drawing/2014/main" id="{CED6974B-37A1-694A-B0B8-72DC1B3ED807}"/>
              </a:ext>
            </a:extLst>
          </p:cNvPr>
          <p:cNvSpPr/>
          <p:nvPr/>
        </p:nvSpPr>
        <p:spPr>
          <a:xfrm>
            <a:off x="407368" y="714278"/>
            <a:ext cx="10078649" cy="553998"/>
          </a:xfrm>
          <a:prstGeom prst="rect">
            <a:avLst/>
          </a:prstGeom>
          <a:noFill/>
        </p:spPr>
        <p:txBody>
          <a:bodyPr wrap="square" lIns="0" tIns="0" rIns="0" bIns="0" anchor="ctr">
            <a:spAutoFit/>
          </a:bodyPr>
          <a:lstStyle/>
          <a:p>
            <a:r>
              <a:rPr lang="en-GB" sz="3600" b="1" dirty="0">
                <a:latin typeface="Calibri" panose="020F0502020204030204" pitchFamily="34" charset="0"/>
                <a:cs typeface="Calibri" panose="020F0502020204030204" pitchFamily="34" charset="0"/>
              </a:rPr>
              <a:t>Definition</a:t>
            </a:r>
            <a:endParaRPr lang="en-US" sz="3600" b="1" dirty="0"/>
          </a:p>
        </p:txBody>
      </p:sp>
      <p:sp>
        <p:nvSpPr>
          <p:cNvPr id="3" name="Rectangle 2">
            <a:extLst>
              <a:ext uri="{FF2B5EF4-FFF2-40B4-BE49-F238E27FC236}">
                <a16:creationId xmlns:a16="http://schemas.microsoft.com/office/drawing/2014/main" id="{A9A56ED1-2DC0-E947-A0D4-C2CDB671D1C1}"/>
              </a:ext>
            </a:extLst>
          </p:cNvPr>
          <p:cNvSpPr/>
          <p:nvPr/>
        </p:nvSpPr>
        <p:spPr>
          <a:xfrm>
            <a:off x="407369" y="1448780"/>
            <a:ext cx="8712967" cy="3635920"/>
          </a:xfrm>
          <a:prstGeom prst="rect">
            <a:avLst/>
          </a:prstGeom>
        </p:spPr>
        <p:txBody>
          <a:bodyPr wrap="square" lIns="0" tIns="0" rIns="0" bIns="0" numCol="2" spcCol="360000">
            <a:noAutofit/>
          </a:bodyPr>
          <a:lstStyle/>
          <a:p>
            <a:r>
              <a:rPr lang="en-GB" b="1" dirty="0"/>
              <a:t>What does neurodivergent mean?</a:t>
            </a:r>
          </a:p>
          <a:p>
            <a:r>
              <a:rPr lang="en-GB" dirty="0"/>
              <a:t>Neurodivergent refers to the idea that neurological differences, such as those seen in autism or ADHD, reflect normal variations in brain development. </a:t>
            </a:r>
            <a:r>
              <a:rPr lang="en-GB" b="1" dirty="0"/>
              <a:t>(Psychology Today)</a:t>
            </a:r>
          </a:p>
          <a:p>
            <a:endParaRPr lang="en-GB" dirty="0"/>
          </a:p>
        </p:txBody>
      </p:sp>
      <p:sp>
        <p:nvSpPr>
          <p:cNvPr id="5" name="Slide Number Placeholder 2">
            <a:extLst>
              <a:ext uri="{FF2B5EF4-FFF2-40B4-BE49-F238E27FC236}">
                <a16:creationId xmlns:a16="http://schemas.microsoft.com/office/drawing/2014/main" id="{EC9B46FE-1213-1040-92C8-32ADE0AC830A}"/>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18</a:t>
            </a:fld>
            <a:endParaRPr lang="en-GB" sz="1200" dirty="0"/>
          </a:p>
        </p:txBody>
      </p:sp>
      <p:pic>
        <p:nvPicPr>
          <p:cNvPr id="7" name="Picture 6">
            <a:extLst>
              <a:ext uri="{FF2B5EF4-FFF2-40B4-BE49-F238E27FC236}">
                <a16:creationId xmlns:a16="http://schemas.microsoft.com/office/drawing/2014/main" id="{A15FBB2B-FC73-804B-8391-577FF9D2BEEA}"/>
              </a:ext>
            </a:extLst>
          </p:cNvPr>
          <p:cNvPicPr>
            <a:picLocks noChangeAspect="1"/>
          </p:cNvPicPr>
          <p:nvPr/>
        </p:nvPicPr>
        <p:blipFill rotWithShape="1">
          <a:blip r:embed="rId3">
            <a:extLst>
              <a:ext uri="{28A0092B-C50C-407E-A947-70E740481C1C}">
                <a14:useLocalDpi xmlns:a14="http://schemas.microsoft.com/office/drawing/2010/main" val="0"/>
              </a:ext>
            </a:extLst>
          </a:blip>
          <a:srcRect l="12177" t="4784" r="6913" b="6723"/>
          <a:stretch/>
        </p:blipFill>
        <p:spPr>
          <a:xfrm>
            <a:off x="6177327" y="944563"/>
            <a:ext cx="5583222" cy="5508625"/>
          </a:xfrm>
          <a:prstGeom prst="rect">
            <a:avLst/>
          </a:prstGeom>
        </p:spPr>
      </p:pic>
    </p:spTree>
    <p:extLst>
      <p:ext uri="{BB962C8B-B14F-4D97-AF65-F5344CB8AC3E}">
        <p14:creationId xmlns:p14="http://schemas.microsoft.com/office/powerpoint/2010/main" val="2026612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fog, winter&#10;&#10;Description automatically generated">
            <a:extLst>
              <a:ext uri="{FF2B5EF4-FFF2-40B4-BE49-F238E27FC236}">
                <a16:creationId xmlns:a16="http://schemas.microsoft.com/office/drawing/2014/main" id="{D1E8D5ED-4F71-AF9B-BB2C-E40734B0B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40"/>
            <a:ext cx="12192000" cy="6271260"/>
          </a:xfrm>
          <a:prstGeom prst="rect">
            <a:avLst/>
          </a:prstGeom>
        </p:spPr>
      </p:pic>
      <p:pic>
        <p:nvPicPr>
          <p:cNvPr id="17" name="Picture 16">
            <a:extLst>
              <a:ext uri="{FF2B5EF4-FFF2-40B4-BE49-F238E27FC236}">
                <a16:creationId xmlns:a16="http://schemas.microsoft.com/office/drawing/2014/main" id="{BB8CDA28-EEB3-914F-AA04-163998C63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963" y="836712"/>
            <a:ext cx="5798990" cy="5789245"/>
          </a:xfrm>
          <a:prstGeom prst="rect">
            <a:avLst/>
          </a:prstGeom>
        </p:spPr>
      </p:pic>
      <p:sp>
        <p:nvSpPr>
          <p:cNvPr id="2" name="Rectangle 1">
            <a:extLst>
              <a:ext uri="{FF2B5EF4-FFF2-40B4-BE49-F238E27FC236}">
                <a16:creationId xmlns:a16="http://schemas.microsoft.com/office/drawing/2014/main" id="{AE3B6DAC-CE07-1140-8F2D-73F32495754B}"/>
              </a:ext>
            </a:extLst>
          </p:cNvPr>
          <p:cNvSpPr/>
          <p:nvPr/>
        </p:nvSpPr>
        <p:spPr>
          <a:xfrm>
            <a:off x="407988" y="692696"/>
            <a:ext cx="3258625" cy="553998"/>
          </a:xfrm>
          <a:prstGeom prst="rect">
            <a:avLst/>
          </a:prstGeom>
          <a:noFill/>
        </p:spPr>
        <p:txBody>
          <a:bodyPr wrap="square" lIns="0" tIns="0" rIns="0" bIns="0" anchor="ctr">
            <a:spAutoFit/>
          </a:bodyPr>
          <a:lstStyle/>
          <a:p>
            <a:r>
              <a:rPr lang="en-GB" sz="3600" b="1" dirty="0">
                <a:latin typeface="Calibri" panose="020F0502020204030204" pitchFamily="34" charset="0"/>
                <a:cs typeface="Calibri" panose="020F0502020204030204" pitchFamily="34" charset="0"/>
              </a:rPr>
              <a:t>Conditions</a:t>
            </a:r>
            <a:r>
              <a:rPr lang="en-US" sz="3600" b="1" dirty="0"/>
              <a:t> </a:t>
            </a:r>
          </a:p>
        </p:txBody>
      </p:sp>
      <p:grpSp>
        <p:nvGrpSpPr>
          <p:cNvPr id="3" name="Group 2">
            <a:extLst>
              <a:ext uri="{FF2B5EF4-FFF2-40B4-BE49-F238E27FC236}">
                <a16:creationId xmlns:a16="http://schemas.microsoft.com/office/drawing/2014/main" id="{5432B7B2-120B-0A43-8821-16F13DBCC4DA}"/>
              </a:ext>
            </a:extLst>
          </p:cNvPr>
          <p:cNvGrpSpPr/>
          <p:nvPr/>
        </p:nvGrpSpPr>
        <p:grpSpPr>
          <a:xfrm>
            <a:off x="3467708" y="1194000"/>
            <a:ext cx="5596540" cy="4972177"/>
            <a:chOff x="791483" y="515069"/>
            <a:chExt cx="5550736" cy="4931483"/>
          </a:xfrm>
        </p:grpSpPr>
        <p:sp>
          <p:nvSpPr>
            <p:cNvPr id="5" name="TextBox 4">
              <a:extLst>
                <a:ext uri="{FF2B5EF4-FFF2-40B4-BE49-F238E27FC236}">
                  <a16:creationId xmlns:a16="http://schemas.microsoft.com/office/drawing/2014/main" id="{9AE1E4AD-7828-6B41-855B-D0B8323370D1}"/>
                </a:ext>
              </a:extLst>
            </p:cNvPr>
            <p:cNvSpPr txBox="1"/>
            <p:nvPr/>
          </p:nvSpPr>
          <p:spPr>
            <a:xfrm>
              <a:off x="3167021" y="515069"/>
              <a:ext cx="1223159" cy="369332"/>
            </a:xfrm>
            <a:prstGeom prst="rect">
              <a:avLst/>
            </a:prstGeom>
            <a:noFill/>
          </p:spPr>
          <p:txBody>
            <a:bodyPr wrap="square" rtlCol="0">
              <a:spAutoFit/>
            </a:bodyPr>
            <a:lstStyle/>
            <a:p>
              <a:pPr algn="ctr"/>
              <a:r>
                <a:rPr lang="en-US"/>
                <a:t>Autism</a:t>
              </a:r>
            </a:p>
          </p:txBody>
        </p:sp>
        <p:sp>
          <p:nvSpPr>
            <p:cNvPr id="6" name="TextBox 5">
              <a:extLst>
                <a:ext uri="{FF2B5EF4-FFF2-40B4-BE49-F238E27FC236}">
                  <a16:creationId xmlns:a16="http://schemas.microsoft.com/office/drawing/2014/main" id="{A170E628-8301-6644-85B9-5126D870F3A9}"/>
                </a:ext>
              </a:extLst>
            </p:cNvPr>
            <p:cNvSpPr txBox="1"/>
            <p:nvPr/>
          </p:nvSpPr>
          <p:spPr>
            <a:xfrm>
              <a:off x="4463998" y="1185932"/>
              <a:ext cx="1223159" cy="369332"/>
            </a:xfrm>
            <a:prstGeom prst="rect">
              <a:avLst/>
            </a:prstGeom>
            <a:noFill/>
          </p:spPr>
          <p:txBody>
            <a:bodyPr wrap="square" rtlCol="0">
              <a:spAutoFit/>
            </a:bodyPr>
            <a:lstStyle/>
            <a:p>
              <a:pPr algn="ctr"/>
              <a:r>
                <a:rPr lang="en-US"/>
                <a:t>ADHD</a:t>
              </a:r>
            </a:p>
          </p:txBody>
        </p:sp>
        <p:sp>
          <p:nvSpPr>
            <p:cNvPr id="7" name="TextBox 6">
              <a:extLst>
                <a:ext uri="{FF2B5EF4-FFF2-40B4-BE49-F238E27FC236}">
                  <a16:creationId xmlns:a16="http://schemas.microsoft.com/office/drawing/2014/main" id="{C1D8277F-C646-6044-92D2-072EA7E7F6D7}"/>
                </a:ext>
              </a:extLst>
            </p:cNvPr>
            <p:cNvSpPr txBox="1"/>
            <p:nvPr/>
          </p:nvSpPr>
          <p:spPr>
            <a:xfrm>
              <a:off x="4617255" y="2249885"/>
              <a:ext cx="1724964" cy="369332"/>
            </a:xfrm>
            <a:prstGeom prst="rect">
              <a:avLst/>
            </a:prstGeom>
            <a:noFill/>
          </p:spPr>
          <p:txBody>
            <a:bodyPr wrap="square" rtlCol="0">
              <a:spAutoFit/>
            </a:bodyPr>
            <a:lstStyle/>
            <a:p>
              <a:pPr algn="ctr"/>
              <a:r>
                <a:rPr lang="en-US"/>
                <a:t>Dyscalculia</a:t>
              </a:r>
            </a:p>
          </p:txBody>
        </p:sp>
        <p:sp>
          <p:nvSpPr>
            <p:cNvPr id="8" name="TextBox 7">
              <a:extLst>
                <a:ext uri="{FF2B5EF4-FFF2-40B4-BE49-F238E27FC236}">
                  <a16:creationId xmlns:a16="http://schemas.microsoft.com/office/drawing/2014/main" id="{1E9539CC-0F4A-174D-BCE0-1FA4674B30FD}"/>
                </a:ext>
              </a:extLst>
            </p:cNvPr>
            <p:cNvSpPr txBox="1"/>
            <p:nvPr/>
          </p:nvSpPr>
          <p:spPr>
            <a:xfrm>
              <a:off x="4617255" y="3281598"/>
              <a:ext cx="1724964" cy="369332"/>
            </a:xfrm>
            <a:prstGeom prst="rect">
              <a:avLst/>
            </a:prstGeom>
            <a:noFill/>
          </p:spPr>
          <p:txBody>
            <a:bodyPr wrap="square" rtlCol="0">
              <a:spAutoFit/>
            </a:bodyPr>
            <a:lstStyle/>
            <a:p>
              <a:pPr algn="ctr"/>
              <a:r>
                <a:rPr lang="en-US"/>
                <a:t>Dyslexia</a:t>
              </a:r>
            </a:p>
          </p:txBody>
        </p:sp>
        <p:sp>
          <p:nvSpPr>
            <p:cNvPr id="9" name="TextBox 8">
              <a:extLst>
                <a:ext uri="{FF2B5EF4-FFF2-40B4-BE49-F238E27FC236}">
                  <a16:creationId xmlns:a16="http://schemas.microsoft.com/office/drawing/2014/main" id="{7FD0ABD0-1ADF-2041-9734-684D2BA248CB}"/>
                </a:ext>
              </a:extLst>
            </p:cNvPr>
            <p:cNvSpPr txBox="1"/>
            <p:nvPr/>
          </p:nvSpPr>
          <p:spPr>
            <a:xfrm>
              <a:off x="4079823" y="4248172"/>
              <a:ext cx="1724964" cy="369332"/>
            </a:xfrm>
            <a:prstGeom prst="rect">
              <a:avLst/>
            </a:prstGeom>
            <a:noFill/>
          </p:spPr>
          <p:txBody>
            <a:bodyPr wrap="square" rtlCol="0">
              <a:spAutoFit/>
            </a:bodyPr>
            <a:lstStyle/>
            <a:p>
              <a:pPr algn="ctr"/>
              <a:r>
                <a:rPr lang="en-US"/>
                <a:t>Epilepsy</a:t>
              </a:r>
            </a:p>
          </p:txBody>
        </p:sp>
        <p:sp>
          <p:nvSpPr>
            <p:cNvPr id="10" name="TextBox 9">
              <a:extLst>
                <a:ext uri="{FF2B5EF4-FFF2-40B4-BE49-F238E27FC236}">
                  <a16:creationId xmlns:a16="http://schemas.microsoft.com/office/drawing/2014/main" id="{20900593-1B68-7049-AA68-511F225700C5}"/>
                </a:ext>
              </a:extLst>
            </p:cNvPr>
            <p:cNvSpPr txBox="1"/>
            <p:nvPr/>
          </p:nvSpPr>
          <p:spPr>
            <a:xfrm>
              <a:off x="2041587" y="4800221"/>
              <a:ext cx="2250869" cy="646331"/>
            </a:xfrm>
            <a:prstGeom prst="rect">
              <a:avLst/>
            </a:prstGeom>
            <a:noFill/>
          </p:spPr>
          <p:txBody>
            <a:bodyPr wrap="square" rtlCol="0">
              <a:spAutoFit/>
            </a:bodyPr>
            <a:lstStyle/>
            <a:p>
              <a:pPr algn="ctr"/>
              <a:r>
                <a:rPr lang="en-US"/>
                <a:t>Development of Language Disorder </a:t>
              </a:r>
            </a:p>
          </p:txBody>
        </p:sp>
        <p:sp>
          <p:nvSpPr>
            <p:cNvPr id="11" name="TextBox 10">
              <a:extLst>
                <a:ext uri="{FF2B5EF4-FFF2-40B4-BE49-F238E27FC236}">
                  <a16:creationId xmlns:a16="http://schemas.microsoft.com/office/drawing/2014/main" id="{2B7D345A-1324-704B-8AC8-D2482785A214}"/>
                </a:ext>
              </a:extLst>
            </p:cNvPr>
            <p:cNvSpPr txBox="1"/>
            <p:nvPr/>
          </p:nvSpPr>
          <p:spPr>
            <a:xfrm>
              <a:off x="1251664" y="3950050"/>
              <a:ext cx="2075760" cy="646331"/>
            </a:xfrm>
            <a:prstGeom prst="rect">
              <a:avLst/>
            </a:prstGeom>
            <a:noFill/>
          </p:spPr>
          <p:txBody>
            <a:bodyPr wrap="square" rtlCol="0">
              <a:spAutoFit/>
            </a:bodyPr>
            <a:lstStyle/>
            <a:p>
              <a:pPr algn="ctr"/>
              <a:r>
                <a:rPr lang="en-US" err="1"/>
                <a:t>Foetal</a:t>
              </a:r>
              <a:r>
                <a:rPr lang="en-US"/>
                <a:t> Alcohol Spectrum Disorder</a:t>
              </a:r>
            </a:p>
          </p:txBody>
        </p:sp>
        <p:sp>
          <p:nvSpPr>
            <p:cNvPr id="12" name="TextBox 11">
              <a:extLst>
                <a:ext uri="{FF2B5EF4-FFF2-40B4-BE49-F238E27FC236}">
                  <a16:creationId xmlns:a16="http://schemas.microsoft.com/office/drawing/2014/main" id="{AE39FF44-549E-D34D-9962-103D822FB36E}"/>
                </a:ext>
              </a:extLst>
            </p:cNvPr>
            <p:cNvSpPr txBox="1"/>
            <p:nvPr/>
          </p:nvSpPr>
          <p:spPr>
            <a:xfrm>
              <a:off x="791483" y="2542026"/>
              <a:ext cx="2075760" cy="646331"/>
            </a:xfrm>
            <a:prstGeom prst="rect">
              <a:avLst/>
            </a:prstGeom>
            <a:noFill/>
          </p:spPr>
          <p:txBody>
            <a:bodyPr wrap="square" rtlCol="0">
              <a:spAutoFit/>
            </a:bodyPr>
            <a:lstStyle/>
            <a:p>
              <a:pPr algn="ctr"/>
              <a:r>
                <a:rPr lang="en-US"/>
                <a:t>Intellectual Disability</a:t>
              </a:r>
            </a:p>
          </p:txBody>
        </p:sp>
        <p:sp>
          <p:nvSpPr>
            <p:cNvPr id="13" name="TextBox 12">
              <a:extLst>
                <a:ext uri="{FF2B5EF4-FFF2-40B4-BE49-F238E27FC236}">
                  <a16:creationId xmlns:a16="http://schemas.microsoft.com/office/drawing/2014/main" id="{558DCF5E-2A58-0E41-BA83-313C4E3BD0F1}"/>
                </a:ext>
              </a:extLst>
            </p:cNvPr>
            <p:cNvSpPr txBox="1"/>
            <p:nvPr/>
          </p:nvSpPr>
          <p:spPr>
            <a:xfrm>
              <a:off x="1438212" y="1106631"/>
              <a:ext cx="2075760" cy="646331"/>
            </a:xfrm>
            <a:prstGeom prst="rect">
              <a:avLst/>
            </a:prstGeom>
            <a:noFill/>
          </p:spPr>
          <p:txBody>
            <a:bodyPr wrap="square" rtlCol="0">
              <a:spAutoFit/>
            </a:bodyPr>
            <a:lstStyle/>
            <a:p>
              <a:pPr algn="ctr"/>
              <a:r>
                <a:rPr lang="en-US" dirty="0"/>
                <a:t>Tourette’s &amp; </a:t>
              </a:r>
              <a:br>
                <a:rPr lang="en-US" dirty="0"/>
              </a:br>
              <a:r>
                <a:rPr lang="en-US" dirty="0"/>
                <a:t>Tic disorders</a:t>
              </a:r>
            </a:p>
          </p:txBody>
        </p:sp>
        <p:sp>
          <p:nvSpPr>
            <p:cNvPr id="14" name="TextBox 13">
              <a:extLst>
                <a:ext uri="{FF2B5EF4-FFF2-40B4-BE49-F238E27FC236}">
                  <a16:creationId xmlns:a16="http://schemas.microsoft.com/office/drawing/2014/main" id="{32E511A4-CE30-3240-91CD-DD79EACDF29A}"/>
                </a:ext>
              </a:extLst>
            </p:cNvPr>
            <p:cNvSpPr txBox="1"/>
            <p:nvPr/>
          </p:nvSpPr>
          <p:spPr>
            <a:xfrm>
              <a:off x="2796243" y="2461356"/>
              <a:ext cx="1724964" cy="369332"/>
            </a:xfrm>
            <a:prstGeom prst="rect">
              <a:avLst/>
            </a:prstGeom>
            <a:noFill/>
          </p:spPr>
          <p:txBody>
            <a:bodyPr wrap="square" rtlCol="0">
              <a:spAutoFit/>
            </a:bodyPr>
            <a:lstStyle/>
            <a:p>
              <a:pPr algn="ctr"/>
              <a:r>
                <a:rPr lang="en-US" b="1">
                  <a:solidFill>
                    <a:schemeClr val="bg1"/>
                  </a:solidFill>
                </a:rPr>
                <a:t>Neurodivergent</a:t>
              </a:r>
            </a:p>
          </p:txBody>
        </p:sp>
      </p:grpSp>
      <p:sp>
        <p:nvSpPr>
          <p:cNvPr id="15" name="Slide Number Placeholder 2">
            <a:extLst>
              <a:ext uri="{FF2B5EF4-FFF2-40B4-BE49-F238E27FC236}">
                <a16:creationId xmlns:a16="http://schemas.microsoft.com/office/drawing/2014/main" id="{044B6F0D-B2B1-5948-936D-15D0DD175CEF}"/>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19</a:t>
            </a:fld>
            <a:endParaRPr lang="en-GB" sz="1200" dirty="0"/>
          </a:p>
        </p:txBody>
      </p:sp>
    </p:spTree>
    <p:extLst>
      <p:ext uri="{BB962C8B-B14F-4D97-AF65-F5344CB8AC3E}">
        <p14:creationId xmlns:p14="http://schemas.microsoft.com/office/powerpoint/2010/main" val="2191733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txBox="1">
            <a:spLocks noChangeArrowheads="1"/>
          </p:cNvSpPr>
          <p:nvPr/>
        </p:nvSpPr>
        <p:spPr>
          <a:xfrm>
            <a:off x="1468613" y="1944687"/>
            <a:ext cx="9756735" cy="2701741"/>
          </a:xfrm>
          <a:prstGeom prst="rect">
            <a:avLst/>
          </a:prstGeom>
          <a:ln/>
        </p:spPr>
        <p:txBody>
          <a:bodyPr lIns="91422" tIns="45710" rIns="91422" bIns="45710"/>
          <a:lstStyle>
            <a:lvl1pPr algn="ctr" rtl="0" fontAlgn="base">
              <a:spcBef>
                <a:spcPct val="0"/>
              </a:spcBef>
              <a:spcAft>
                <a:spcPct val="0"/>
              </a:spcAft>
              <a:defRPr sz="7200">
                <a:solidFill>
                  <a:srgbClr val="636463"/>
                </a:solidFill>
                <a:latin typeface="Trebuchet MS"/>
                <a:ea typeface="+mj-ea"/>
                <a:cs typeface="Trebuchet MS"/>
                <a:sym typeface="Gill Sans Light" charset="0"/>
              </a:defRPr>
            </a:lvl1pPr>
            <a:lvl2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a:lstStyle>
          <a:p>
            <a:r>
              <a:rPr lang="en-US" sz="6600" dirty="0">
                <a:solidFill>
                  <a:srgbClr val="544186"/>
                </a:solidFill>
              </a:rPr>
              <a:t>Webinar:</a:t>
            </a:r>
          </a:p>
          <a:p>
            <a:pPr eaLnBrk="0" hangingPunct="0"/>
            <a:endParaRPr lang="en-GB" sz="2000" i="1" dirty="0">
              <a:solidFill>
                <a:srgbClr val="544186"/>
              </a:solidFill>
            </a:endParaRPr>
          </a:p>
          <a:p>
            <a:r>
              <a:rPr lang="en-GB" sz="3600" dirty="0"/>
              <a:t>Disability: Breaking Down the Barriers </a:t>
            </a:r>
          </a:p>
          <a:p>
            <a:pPr>
              <a:spcBef>
                <a:spcPts val="1200"/>
              </a:spcBef>
            </a:pPr>
            <a:r>
              <a:rPr lang="en-GB" sz="3200" i="1" dirty="0">
                <a:solidFill>
                  <a:srgbClr val="544186"/>
                </a:solidFill>
              </a:rPr>
              <a:t>With Steven Lacey</a:t>
            </a:r>
            <a:endParaRPr lang="en-US" sz="2000" i="1" dirty="0">
              <a:solidFill>
                <a:srgbClr val="544186"/>
              </a:solidFill>
            </a:endParaRPr>
          </a:p>
        </p:txBody>
      </p:sp>
    </p:spTree>
    <p:extLst>
      <p:ext uri="{BB962C8B-B14F-4D97-AF65-F5344CB8AC3E}">
        <p14:creationId xmlns:p14="http://schemas.microsoft.com/office/powerpoint/2010/main" val="106471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g, winter&#10;&#10;Description automatically generated">
            <a:extLst>
              <a:ext uri="{FF2B5EF4-FFF2-40B4-BE49-F238E27FC236}">
                <a16:creationId xmlns:a16="http://schemas.microsoft.com/office/drawing/2014/main" id="{686A5293-5A15-1B12-C0E8-FF13DB431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40"/>
            <a:ext cx="12192000" cy="6271260"/>
          </a:xfrm>
          <a:prstGeom prst="rect">
            <a:avLst/>
          </a:prstGeom>
        </p:spPr>
      </p:pic>
      <p:sp>
        <p:nvSpPr>
          <p:cNvPr id="3" name="Rectangle 2">
            <a:extLst>
              <a:ext uri="{FF2B5EF4-FFF2-40B4-BE49-F238E27FC236}">
                <a16:creationId xmlns:a16="http://schemas.microsoft.com/office/drawing/2014/main" id="{BE499B6B-9A36-CB4A-8662-1F80F9D179FA}"/>
              </a:ext>
            </a:extLst>
          </p:cNvPr>
          <p:cNvSpPr/>
          <p:nvPr/>
        </p:nvSpPr>
        <p:spPr>
          <a:xfrm>
            <a:off x="442913" y="692696"/>
            <a:ext cx="10078649" cy="553998"/>
          </a:xfrm>
          <a:prstGeom prst="rect">
            <a:avLst/>
          </a:prstGeom>
          <a:noFill/>
        </p:spPr>
        <p:txBody>
          <a:bodyPr wrap="square" lIns="0" tIns="0" rIns="0" bIns="0" anchor="ctr">
            <a:spAutoFit/>
          </a:bodyPr>
          <a:lstStyle/>
          <a:p>
            <a:r>
              <a:rPr lang="en-GB" sz="3600" b="1" dirty="0">
                <a:latin typeface="Calibri" panose="020F0502020204030204" pitchFamily="34" charset="0"/>
                <a:cs typeface="Calibri" panose="020F0502020204030204" pitchFamily="34" charset="0"/>
              </a:rPr>
              <a:t>Conversations around the </a:t>
            </a:r>
            <a:r>
              <a:rPr lang="en-GB" sz="3600" b="1" dirty="0" err="1">
                <a:latin typeface="Calibri" panose="020F0502020204030204" pitchFamily="34" charset="0"/>
                <a:cs typeface="Calibri" panose="020F0502020204030204" pitchFamily="34" charset="0"/>
              </a:rPr>
              <a:t>neurodivergent</a:t>
            </a:r>
            <a:endParaRPr lang="en-GB" sz="36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9B9AADF8-A6A7-FA46-9DC0-FB6214D4D646}"/>
              </a:ext>
            </a:extLst>
          </p:cNvPr>
          <p:cNvSpPr/>
          <p:nvPr/>
        </p:nvSpPr>
        <p:spPr>
          <a:xfrm>
            <a:off x="442913" y="1448780"/>
            <a:ext cx="11306176" cy="4744146"/>
          </a:xfrm>
          <a:prstGeom prst="rect">
            <a:avLst/>
          </a:prstGeom>
        </p:spPr>
        <p:txBody>
          <a:bodyPr wrap="square" lIns="0" tIns="0" rIns="0" bIns="0" numCol="1" spcCol="360000">
            <a:noAutofit/>
          </a:bodyPr>
          <a:lstStyle/>
          <a:p>
            <a:r>
              <a:rPr lang="en-GB" b="1" dirty="0"/>
              <a:t>There is a lot of debate within the community about whether being neurodivergent is a disability</a:t>
            </a:r>
            <a:endParaRPr lang="en-GB" dirty="0"/>
          </a:p>
          <a:p>
            <a:r>
              <a:rPr lang="en-GB" i="1" dirty="0"/>
              <a:t>There’s a lot of debate and it’s also very much down to the individual. I saw a post this morning and it said, “Autism is not a different ability, it’s a disability.” I saw someone the other day who’s dyslexic and someone was talking about dyslexia being a disability, he said, “What the hell!? I’m dyslexic and in no way do I feel disabled at all, I feel like I’ve got a super-power...” So it’s very much an individual thing</a:t>
            </a:r>
            <a:r>
              <a:rPr lang="en-GB" dirty="0"/>
              <a:t>. </a:t>
            </a:r>
            <a:r>
              <a:rPr lang="en-GB" b="1" dirty="0"/>
              <a:t>(Neurodivergent, UK)</a:t>
            </a:r>
          </a:p>
        </p:txBody>
      </p:sp>
      <p:sp>
        <p:nvSpPr>
          <p:cNvPr id="6" name="Rectangle 5">
            <a:extLst>
              <a:ext uri="{FF2B5EF4-FFF2-40B4-BE49-F238E27FC236}">
                <a16:creationId xmlns:a16="http://schemas.microsoft.com/office/drawing/2014/main" id="{EE307CF7-DEDA-744D-B8D7-F446B7FC5502}"/>
              </a:ext>
            </a:extLst>
          </p:cNvPr>
          <p:cNvSpPr/>
          <p:nvPr/>
        </p:nvSpPr>
        <p:spPr>
          <a:xfrm>
            <a:off x="442911" y="3140968"/>
            <a:ext cx="3861460" cy="4744146"/>
          </a:xfrm>
          <a:prstGeom prst="rect">
            <a:avLst/>
          </a:prstGeom>
        </p:spPr>
        <p:txBody>
          <a:bodyPr wrap="square" lIns="0" tIns="0" rIns="0" bIns="0" numCol="1" spcCol="360000">
            <a:noAutofit/>
          </a:bodyPr>
          <a:lstStyle/>
          <a:p>
            <a:r>
              <a:rPr lang="en-GB" b="1" dirty="0"/>
              <a:t>‘</a:t>
            </a:r>
            <a:r>
              <a:rPr lang="en-GB" b="1" dirty="0" err="1"/>
              <a:t>Neurodiverse</a:t>
            </a:r>
            <a:r>
              <a:rPr lang="en-GB" b="1" dirty="0"/>
              <a:t>’ has different connotations to ‘neurodivergent’</a:t>
            </a:r>
          </a:p>
          <a:p>
            <a:r>
              <a:rPr lang="en-US" i="1" dirty="0"/>
              <a:t>Language is really important; if you use language like ‘neurodiversity’, you might get a back-lash because people don’t have ‘neurodiversity’, the term ‘neurodiversity’ is meant to mean everybody. </a:t>
            </a:r>
            <a:r>
              <a:rPr lang="en-GB" b="1" dirty="0"/>
              <a:t>(Neurodivergent, UK)</a:t>
            </a:r>
          </a:p>
        </p:txBody>
      </p:sp>
      <p:sp>
        <p:nvSpPr>
          <p:cNvPr id="7" name="Slide Number Placeholder 2">
            <a:extLst>
              <a:ext uri="{FF2B5EF4-FFF2-40B4-BE49-F238E27FC236}">
                <a16:creationId xmlns:a16="http://schemas.microsoft.com/office/drawing/2014/main" id="{29131E87-5373-B441-A45B-63F23D7934A3}"/>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20</a:t>
            </a:fld>
            <a:endParaRPr lang="en-GB" sz="1200" dirty="0"/>
          </a:p>
        </p:txBody>
      </p:sp>
      <p:pic>
        <p:nvPicPr>
          <p:cNvPr id="11" name="Picture 10">
            <a:extLst>
              <a:ext uri="{FF2B5EF4-FFF2-40B4-BE49-F238E27FC236}">
                <a16:creationId xmlns:a16="http://schemas.microsoft.com/office/drawing/2014/main" id="{4FD3FF46-C7CA-A048-B7FF-5DCFA2F75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836" y="3348574"/>
            <a:ext cx="7064754" cy="3060860"/>
          </a:xfrm>
          <a:prstGeom prst="rect">
            <a:avLst/>
          </a:prstGeom>
        </p:spPr>
      </p:pic>
    </p:spTree>
    <p:extLst>
      <p:ext uri="{BB962C8B-B14F-4D97-AF65-F5344CB8AC3E}">
        <p14:creationId xmlns:p14="http://schemas.microsoft.com/office/powerpoint/2010/main" val="364835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g, winter&#10;&#10;Description automatically generated">
            <a:extLst>
              <a:ext uri="{FF2B5EF4-FFF2-40B4-BE49-F238E27FC236}">
                <a16:creationId xmlns:a16="http://schemas.microsoft.com/office/drawing/2014/main" id="{39E84D16-BB22-2C88-0FAD-CD1080A52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40"/>
            <a:ext cx="12192000" cy="6271260"/>
          </a:xfrm>
          <a:prstGeom prst="rect">
            <a:avLst/>
          </a:prstGeom>
        </p:spPr>
      </p:pic>
      <p:sp>
        <p:nvSpPr>
          <p:cNvPr id="2" name="Rectangle 1">
            <a:extLst>
              <a:ext uri="{FF2B5EF4-FFF2-40B4-BE49-F238E27FC236}">
                <a16:creationId xmlns:a16="http://schemas.microsoft.com/office/drawing/2014/main" id="{34957086-B9DD-1B40-B8A0-A45BECA10144}"/>
              </a:ext>
            </a:extLst>
          </p:cNvPr>
          <p:cNvSpPr/>
          <p:nvPr/>
        </p:nvSpPr>
        <p:spPr>
          <a:xfrm>
            <a:off x="442913" y="728700"/>
            <a:ext cx="10078649" cy="1046440"/>
          </a:xfrm>
          <a:prstGeom prst="rect">
            <a:avLst/>
          </a:prstGeom>
          <a:noFill/>
        </p:spPr>
        <p:txBody>
          <a:bodyPr wrap="square" lIns="0" tIns="0" rIns="0" bIns="0" anchor="ctr">
            <a:spAutoFit/>
          </a:bodyPr>
          <a:lstStyle/>
          <a:p>
            <a:pPr>
              <a:tabLst>
                <a:tab pos="2709863" algn="l"/>
              </a:tabLst>
            </a:pPr>
            <a:r>
              <a:rPr lang="en-GB" sz="3200" b="1" dirty="0">
                <a:latin typeface="Calibri" panose="020F0502020204030204" pitchFamily="34" charset="0"/>
                <a:cs typeface="Calibri" panose="020F0502020204030204" pitchFamily="34" charset="0"/>
              </a:rPr>
              <a:t>Myths (1/3)</a:t>
            </a:r>
            <a:endParaRPr lang="en-GB" sz="3200" dirty="0">
              <a:latin typeface="Calibri" panose="020F0502020204030204" pitchFamily="34" charset="0"/>
              <a:cs typeface="Calibri" panose="020F0502020204030204" pitchFamily="34" charset="0"/>
            </a:endParaRPr>
          </a:p>
          <a:p>
            <a:pPr lvl="0">
              <a:defRPr/>
            </a:pPr>
            <a:r>
              <a:rPr lang="en-US" sz="3600" b="1" dirty="0"/>
              <a:t> </a:t>
            </a:r>
          </a:p>
        </p:txBody>
      </p:sp>
      <p:sp>
        <p:nvSpPr>
          <p:cNvPr id="3" name="Rectangle 2">
            <a:extLst>
              <a:ext uri="{FF2B5EF4-FFF2-40B4-BE49-F238E27FC236}">
                <a16:creationId xmlns:a16="http://schemas.microsoft.com/office/drawing/2014/main" id="{AA7C7EDB-EC77-B041-B825-BB619046BDB0}"/>
              </a:ext>
            </a:extLst>
          </p:cNvPr>
          <p:cNvSpPr/>
          <p:nvPr/>
        </p:nvSpPr>
        <p:spPr>
          <a:xfrm>
            <a:off x="442913" y="1453507"/>
            <a:ext cx="11306176" cy="5647901"/>
          </a:xfrm>
          <a:prstGeom prst="rect">
            <a:avLst/>
          </a:prstGeom>
        </p:spPr>
        <p:txBody>
          <a:bodyPr wrap="square" lIns="0" tIns="0" rIns="0" bIns="0" numCol="1" spcCol="360000">
            <a:noAutofit/>
          </a:bodyPr>
          <a:lstStyle/>
          <a:p>
            <a:r>
              <a:rPr lang="en-GB" b="1" dirty="0"/>
              <a:t>Neurodivergence only refers to autism</a:t>
            </a:r>
            <a:endParaRPr lang="en-GB" dirty="0"/>
          </a:p>
          <a:p>
            <a:r>
              <a:rPr lang="en-GB" i="1" dirty="0"/>
              <a:t>While the term was originally coined by an autistic sociologist, as time passed, the neurodiversity movement expanded. Neurodiversity in itself is the diversity of all brains and all minds. Neurodivergence can therefore be associated with things like ADHD, epilepsy, etc.. </a:t>
            </a:r>
            <a:r>
              <a:rPr lang="en-GB" b="1" dirty="0"/>
              <a:t>(Neurodivergent Advocate)</a:t>
            </a:r>
            <a:endParaRPr lang="en-GB" dirty="0"/>
          </a:p>
          <a:p>
            <a:br>
              <a:rPr lang="en-GB" sz="900" dirty="0"/>
            </a:br>
            <a:r>
              <a:rPr lang="en-GB" b="1" dirty="0"/>
              <a:t>Neurodivergent individuals are all alike</a:t>
            </a:r>
            <a:endParaRPr lang="en-GB" dirty="0"/>
          </a:p>
          <a:p>
            <a:r>
              <a:rPr lang="en-GB" i="1" dirty="0"/>
              <a:t>There is a common saying that goes, “If you’ve met one person with autism, you’ve met one person with autism.” Just as neurotypical people are different, so are neurodivergent individuals. Autism in particular isn’t a single disorder but a spectrum of related disorders that share many core symptoms. Each person is unique in regards to their level of disability and their combination of symptoms. </a:t>
            </a:r>
            <a:r>
              <a:rPr lang="en-GB" b="1" dirty="0"/>
              <a:t>(Neurodivergent Advocate)</a:t>
            </a:r>
            <a:endParaRPr lang="en-GB" dirty="0"/>
          </a:p>
          <a:p>
            <a:endParaRPr lang="en-GB" sz="900" b="1" dirty="0"/>
          </a:p>
          <a:p>
            <a:r>
              <a:rPr lang="en-GB" b="1" dirty="0"/>
              <a:t>They cannot or do not want to form relationships</a:t>
            </a:r>
            <a:endParaRPr lang="en-GB" dirty="0"/>
          </a:p>
          <a:p>
            <a:r>
              <a:rPr lang="en-GB" i="1" dirty="0"/>
              <a:t>Neurodivergent individuals can and do have fulfilling relationships with family and friends. A lot of the time their social interactions may be impaired as people with ASD typically have problems with social interactions and people with depression and anxiety tend to withdraw themselves. This tends to make things worse for them as most of them really do want to form relationships with others but end up feeling depressed or isolated when they are unable to connect with others. People with ASD typically have a hard time navigating social relationships, understanding social cues and even being too blunt at times. Genuine, long-lasting relationships are possible between NDs and NTs especially if they are both accepting and aware of their differences</a:t>
            </a:r>
            <a:r>
              <a:rPr lang="en-GB" dirty="0"/>
              <a:t>. </a:t>
            </a:r>
            <a:r>
              <a:rPr lang="en-GB" b="1" dirty="0"/>
              <a:t>(Neurodivergent Advocate)</a:t>
            </a:r>
          </a:p>
        </p:txBody>
      </p:sp>
      <p:sp>
        <p:nvSpPr>
          <p:cNvPr id="4" name="Slide Number Placeholder 2">
            <a:extLst>
              <a:ext uri="{FF2B5EF4-FFF2-40B4-BE49-F238E27FC236}">
                <a16:creationId xmlns:a16="http://schemas.microsoft.com/office/drawing/2014/main" id="{5201C6C1-E843-2642-A0F9-5A4A291A8953}"/>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21</a:t>
            </a:fld>
            <a:endParaRPr lang="en-GB" sz="1200" dirty="0"/>
          </a:p>
        </p:txBody>
      </p:sp>
    </p:spTree>
    <p:extLst>
      <p:ext uri="{BB962C8B-B14F-4D97-AF65-F5344CB8AC3E}">
        <p14:creationId xmlns:p14="http://schemas.microsoft.com/office/powerpoint/2010/main" val="2679783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06D5BD-DD44-EA49-913B-089293F3FAE2}"/>
              </a:ext>
            </a:extLst>
          </p:cNvPr>
          <p:cNvSpPr/>
          <p:nvPr/>
        </p:nvSpPr>
        <p:spPr>
          <a:xfrm>
            <a:off x="449613" y="735957"/>
            <a:ext cx="10078649" cy="1046440"/>
          </a:xfrm>
          <a:prstGeom prst="rect">
            <a:avLst/>
          </a:prstGeom>
          <a:noFill/>
        </p:spPr>
        <p:txBody>
          <a:bodyPr wrap="square" lIns="0" tIns="0" rIns="0" bIns="0" anchor="ctr">
            <a:spAutoFit/>
          </a:bodyPr>
          <a:lstStyle/>
          <a:p>
            <a:r>
              <a:rPr lang="en-GB" sz="3200" b="1" dirty="0">
                <a:latin typeface="Calibri" panose="020F0502020204030204" pitchFamily="34" charset="0"/>
                <a:cs typeface="Calibri" panose="020F0502020204030204" pitchFamily="34" charset="0"/>
              </a:rPr>
              <a:t>Myths (2/3)</a:t>
            </a:r>
            <a:endParaRPr lang="en-GB" sz="3200" dirty="0">
              <a:latin typeface="Calibri" panose="020F0502020204030204" pitchFamily="34" charset="0"/>
              <a:cs typeface="Calibri" panose="020F0502020204030204" pitchFamily="34" charset="0"/>
            </a:endParaRPr>
          </a:p>
          <a:p>
            <a:pPr lvl="0">
              <a:defRPr/>
            </a:pPr>
            <a:r>
              <a:rPr lang="en-US" sz="3600" b="1" dirty="0"/>
              <a:t> </a:t>
            </a:r>
          </a:p>
        </p:txBody>
      </p:sp>
      <p:sp>
        <p:nvSpPr>
          <p:cNvPr id="3" name="Rectangle 2">
            <a:extLst>
              <a:ext uri="{FF2B5EF4-FFF2-40B4-BE49-F238E27FC236}">
                <a16:creationId xmlns:a16="http://schemas.microsoft.com/office/drawing/2014/main" id="{76A813BA-E9C6-E246-9180-58F0B17D0B72}"/>
              </a:ext>
            </a:extLst>
          </p:cNvPr>
          <p:cNvSpPr/>
          <p:nvPr/>
        </p:nvSpPr>
        <p:spPr>
          <a:xfrm>
            <a:off x="449612" y="1448780"/>
            <a:ext cx="8094660" cy="4977493"/>
          </a:xfrm>
          <a:prstGeom prst="rect">
            <a:avLst/>
          </a:prstGeom>
        </p:spPr>
        <p:txBody>
          <a:bodyPr wrap="square" lIns="0" tIns="0" rIns="0" bIns="0" numCol="1" spcCol="360000">
            <a:noAutofit/>
          </a:bodyPr>
          <a:lstStyle/>
          <a:p>
            <a:r>
              <a:rPr lang="en-GB" b="1" dirty="0"/>
              <a:t>Don’t have empathy</a:t>
            </a:r>
            <a:endParaRPr lang="en-GB" dirty="0"/>
          </a:p>
          <a:p>
            <a:r>
              <a:rPr lang="en-GB" i="1" dirty="0"/>
              <a:t>One researcher once said, “Autistic people don’t have empathy”, but autistic people say, “Neurotypical people don’t have empathy then if they don’t have empathy for us!”, </a:t>
            </a:r>
            <a:br>
              <a:rPr lang="en-GB" i="1" dirty="0"/>
            </a:br>
            <a:r>
              <a:rPr lang="en-GB" i="1" dirty="0"/>
              <a:t>so there’s this whole ‘Double Empathy theory’. </a:t>
            </a:r>
            <a:r>
              <a:rPr lang="en-GB" b="1" dirty="0"/>
              <a:t>(Neurodivergent, UK)</a:t>
            </a:r>
          </a:p>
          <a:p>
            <a:endParaRPr lang="en-GB" sz="1400" b="1" dirty="0"/>
          </a:p>
          <a:p>
            <a:r>
              <a:rPr lang="en-GB" b="1" dirty="0"/>
              <a:t>Neurodivergent people have intellectual disabilities</a:t>
            </a:r>
            <a:endParaRPr lang="en-GB" dirty="0"/>
          </a:p>
          <a:p>
            <a:r>
              <a:rPr lang="en-GB" i="1" dirty="0"/>
              <a:t>Just like some neurotypical individuals, some NDs also have an intellectual disability </a:t>
            </a:r>
            <a:br>
              <a:rPr lang="en-GB" i="1" dirty="0"/>
            </a:br>
            <a:r>
              <a:rPr lang="en-GB" i="1" dirty="0"/>
              <a:t>but that is not the case with all of them. In fact, many neurodivergent individuals </a:t>
            </a:r>
            <a:br>
              <a:rPr lang="en-GB" i="1" dirty="0"/>
            </a:br>
            <a:r>
              <a:rPr lang="en-GB" i="1" dirty="0"/>
              <a:t>have an intelligence quotient (IQ) within the typical range or higher. Autism often coincides with exceptional abilities in some areas such as maths, music, writing or art. </a:t>
            </a:r>
            <a:r>
              <a:rPr lang="en-GB" b="1" dirty="0"/>
              <a:t>(Neurodivergent, UK)</a:t>
            </a:r>
            <a:endParaRPr lang="en-GB" dirty="0"/>
          </a:p>
          <a:p>
            <a:br>
              <a:rPr lang="en-GB" sz="1400" dirty="0"/>
            </a:br>
            <a:r>
              <a:rPr lang="en-GB" b="1" dirty="0"/>
              <a:t>They have little chance of being successful</a:t>
            </a:r>
            <a:endParaRPr lang="en-GB" dirty="0"/>
          </a:p>
          <a:p>
            <a:r>
              <a:rPr lang="en-GB" i="1" dirty="0"/>
              <a:t>ND individuals can achieve great things. They may see the world, typically set up for NTs, from a different perspective but that does not mean that they can’t be successful. Many NDs are more creative, observant, detail-oriented, and focused. A lot of them </a:t>
            </a:r>
            <a:br>
              <a:rPr lang="en-GB" i="1" dirty="0"/>
            </a:br>
            <a:r>
              <a:rPr lang="en-GB" i="1" dirty="0"/>
              <a:t>can absorb and retain facts better as their long-term memory can be excellent</a:t>
            </a:r>
            <a:r>
              <a:rPr lang="en-GB" dirty="0"/>
              <a:t>. </a:t>
            </a:r>
            <a:r>
              <a:rPr lang="en-GB" b="1" dirty="0"/>
              <a:t>(Neurodivergent, UK)</a:t>
            </a:r>
          </a:p>
        </p:txBody>
      </p:sp>
      <p:sp>
        <p:nvSpPr>
          <p:cNvPr id="5" name="Slide Number Placeholder 2">
            <a:extLst>
              <a:ext uri="{FF2B5EF4-FFF2-40B4-BE49-F238E27FC236}">
                <a16:creationId xmlns:a16="http://schemas.microsoft.com/office/drawing/2014/main" id="{2127728D-A787-BE46-BA5B-4982F23405A4}"/>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22</a:t>
            </a:fld>
            <a:endParaRPr lang="en-GB" sz="1200" dirty="0"/>
          </a:p>
        </p:txBody>
      </p:sp>
      <p:pic>
        <p:nvPicPr>
          <p:cNvPr id="7" name="Picture 6">
            <a:extLst>
              <a:ext uri="{FF2B5EF4-FFF2-40B4-BE49-F238E27FC236}">
                <a16:creationId xmlns:a16="http://schemas.microsoft.com/office/drawing/2014/main" id="{9E882F84-7700-F249-A2AE-0DBB164CD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3821" y="1665288"/>
            <a:ext cx="3708843" cy="4726397"/>
          </a:xfrm>
          <a:prstGeom prst="rect">
            <a:avLst/>
          </a:prstGeom>
        </p:spPr>
      </p:pic>
    </p:spTree>
    <p:extLst>
      <p:ext uri="{BB962C8B-B14F-4D97-AF65-F5344CB8AC3E}">
        <p14:creationId xmlns:p14="http://schemas.microsoft.com/office/powerpoint/2010/main" val="2225882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91B00D-463D-774D-AA04-9C7948A87371}"/>
              </a:ext>
            </a:extLst>
          </p:cNvPr>
          <p:cNvSpPr/>
          <p:nvPr/>
        </p:nvSpPr>
        <p:spPr>
          <a:xfrm>
            <a:off x="455880" y="740313"/>
            <a:ext cx="10078649" cy="492443"/>
          </a:xfrm>
          <a:prstGeom prst="rect">
            <a:avLst/>
          </a:prstGeom>
          <a:noFill/>
        </p:spPr>
        <p:txBody>
          <a:bodyPr wrap="square" lIns="0" tIns="0" rIns="0" bIns="0" anchor="ctr">
            <a:spAutoFit/>
          </a:bodyPr>
          <a:lstStyle/>
          <a:p>
            <a:r>
              <a:rPr lang="en-GB" sz="3200" b="1" dirty="0">
                <a:latin typeface="Calibri" panose="020F0502020204030204" pitchFamily="34" charset="0"/>
                <a:cs typeface="Calibri" panose="020F0502020204030204" pitchFamily="34" charset="0"/>
              </a:rPr>
              <a:t>Myths (3/3)</a:t>
            </a:r>
            <a:endParaRPr lang="en-GB" sz="320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F2610555-F19A-E143-8354-E46ECDF41DED}"/>
              </a:ext>
            </a:extLst>
          </p:cNvPr>
          <p:cNvSpPr/>
          <p:nvPr/>
        </p:nvSpPr>
        <p:spPr>
          <a:xfrm>
            <a:off x="455881" y="1450713"/>
            <a:ext cx="11148731" cy="4760836"/>
          </a:xfrm>
          <a:prstGeom prst="rect">
            <a:avLst/>
          </a:prstGeom>
        </p:spPr>
        <p:txBody>
          <a:bodyPr wrap="square" lIns="0" tIns="0" rIns="0" bIns="0" numCol="1" spcCol="360000">
            <a:noAutofit/>
          </a:bodyPr>
          <a:lstStyle/>
          <a:p>
            <a:r>
              <a:rPr lang="en-GB" b="1" dirty="0"/>
              <a:t>They lack communication skills</a:t>
            </a:r>
            <a:endParaRPr lang="en-GB" dirty="0"/>
          </a:p>
          <a:p>
            <a:r>
              <a:rPr lang="en-GB" i="1" dirty="0"/>
              <a:t>Many ND individuals often lack the necessary social skills to be successful during job interviews and in the workplace. They also often may have a preferred way of communicating. Some individuals with autism spectrum disorder may be nonverbal or have trouble with verbal communication which can be due to anxiety or just needing more time to process the information that they receive verbally</a:t>
            </a:r>
            <a:r>
              <a:rPr lang="en-GB" dirty="0"/>
              <a:t>. </a:t>
            </a:r>
            <a:r>
              <a:rPr lang="en-GB" b="1" dirty="0"/>
              <a:t>(Neurodivergent Advocate)</a:t>
            </a:r>
          </a:p>
        </p:txBody>
      </p:sp>
      <p:sp>
        <p:nvSpPr>
          <p:cNvPr id="5" name="TextBox 4">
            <a:extLst>
              <a:ext uri="{FF2B5EF4-FFF2-40B4-BE49-F238E27FC236}">
                <a16:creationId xmlns:a16="http://schemas.microsoft.com/office/drawing/2014/main" id="{F8146664-4A1F-5342-8F0C-8B28F11D8189}"/>
              </a:ext>
            </a:extLst>
          </p:cNvPr>
          <p:cNvSpPr txBox="1"/>
          <p:nvPr/>
        </p:nvSpPr>
        <p:spPr>
          <a:xfrm>
            <a:off x="455880" y="3079349"/>
            <a:ext cx="4379980" cy="4238083"/>
          </a:xfrm>
          <a:prstGeom prst="rect">
            <a:avLst/>
          </a:prstGeom>
          <a:noFill/>
        </p:spPr>
        <p:txBody>
          <a:bodyPr wrap="square" lIns="0" tIns="0" rIns="0" bIns="0" rtlCol="0">
            <a:spAutoFit/>
          </a:bodyPr>
          <a:lstStyle/>
          <a:p>
            <a:r>
              <a:rPr lang="en-GB" b="1" dirty="0"/>
              <a:t>They are abnormal</a:t>
            </a:r>
          </a:p>
          <a:p>
            <a:r>
              <a:rPr lang="en-GB" i="1" dirty="0"/>
              <a:t>They might be living in their own world. For example, when they are in a group activity, they might suddenly make inappropriate behaviour such as talking really loud or making inappropriate gestures at the event. Unless you are a professional in this field, otherwise you may definitely sense this person is abnormal. </a:t>
            </a:r>
            <a:r>
              <a:rPr lang="en-GB" b="1" dirty="0"/>
              <a:t>(Neurodivergent Advocate)</a:t>
            </a:r>
            <a:endParaRPr lang="en-GB" dirty="0"/>
          </a:p>
          <a:p>
            <a:endParaRPr lang="en-GB" dirty="0"/>
          </a:p>
          <a:p>
            <a:endParaRPr lang="en-GB" dirty="0"/>
          </a:p>
          <a:p>
            <a:endParaRPr lang="en-GB" dirty="0"/>
          </a:p>
          <a:p>
            <a:pPr lvl="0">
              <a:lnSpc>
                <a:spcPct val="115000"/>
              </a:lnSpc>
            </a:pPr>
            <a:endParaRPr lang="en-GB" dirty="0">
              <a:solidFill>
                <a:srgbClr val="001E61"/>
              </a:solidFill>
            </a:endParaRPr>
          </a:p>
          <a:p>
            <a:pPr lvl="0">
              <a:lnSpc>
                <a:spcPct val="115000"/>
              </a:lnSpc>
            </a:pPr>
            <a:endParaRPr lang="en-GB" dirty="0">
              <a:solidFill>
                <a:srgbClr val="001E61"/>
              </a:solidFill>
            </a:endParaRPr>
          </a:p>
          <a:p>
            <a:endParaRPr lang="en-US" dirty="0"/>
          </a:p>
        </p:txBody>
      </p:sp>
      <p:sp>
        <p:nvSpPr>
          <p:cNvPr id="6" name="Slide Number Placeholder 2">
            <a:extLst>
              <a:ext uri="{FF2B5EF4-FFF2-40B4-BE49-F238E27FC236}">
                <a16:creationId xmlns:a16="http://schemas.microsoft.com/office/drawing/2014/main" id="{DE47C925-5D18-124E-9C59-320217819409}"/>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23</a:t>
            </a:fld>
            <a:endParaRPr lang="en-GB" sz="1200" dirty="0"/>
          </a:p>
        </p:txBody>
      </p:sp>
      <p:pic>
        <p:nvPicPr>
          <p:cNvPr id="8" name="Picture 7">
            <a:extLst>
              <a:ext uri="{FF2B5EF4-FFF2-40B4-BE49-F238E27FC236}">
                <a16:creationId xmlns:a16="http://schemas.microsoft.com/office/drawing/2014/main" id="{1A4AFC40-6C58-9F49-8D9C-DDDE378AB900}"/>
              </a:ext>
            </a:extLst>
          </p:cNvPr>
          <p:cNvPicPr>
            <a:picLocks noChangeAspect="1"/>
          </p:cNvPicPr>
          <p:nvPr/>
        </p:nvPicPr>
        <p:blipFill rotWithShape="1">
          <a:blip r:embed="rId2">
            <a:extLst>
              <a:ext uri="{28A0092B-C50C-407E-A947-70E740481C1C}">
                <a14:useLocalDpi xmlns:a14="http://schemas.microsoft.com/office/drawing/2010/main" val="0"/>
              </a:ext>
            </a:extLst>
          </a:blip>
          <a:srcRect l="13536" r="8586"/>
          <a:stretch/>
        </p:blipFill>
        <p:spPr>
          <a:xfrm>
            <a:off x="5087889" y="3257651"/>
            <a:ext cx="6661200" cy="2639009"/>
          </a:xfrm>
          <a:prstGeom prst="rect">
            <a:avLst/>
          </a:prstGeom>
        </p:spPr>
      </p:pic>
    </p:spTree>
    <p:extLst>
      <p:ext uri="{BB962C8B-B14F-4D97-AF65-F5344CB8AC3E}">
        <p14:creationId xmlns:p14="http://schemas.microsoft.com/office/powerpoint/2010/main" val="1052371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B7544F-F294-8F4B-AC01-D73469F88E00}"/>
              </a:ext>
            </a:extLst>
          </p:cNvPr>
          <p:cNvSpPr/>
          <p:nvPr/>
        </p:nvSpPr>
        <p:spPr>
          <a:xfrm>
            <a:off x="454177" y="746988"/>
            <a:ext cx="10078649" cy="492443"/>
          </a:xfrm>
          <a:prstGeom prst="rect">
            <a:avLst/>
          </a:prstGeom>
          <a:noFill/>
        </p:spPr>
        <p:txBody>
          <a:bodyPr wrap="square" lIns="0" tIns="0" rIns="0" bIns="0" anchor="ctr">
            <a:spAutoFit/>
          </a:bodyPr>
          <a:lstStyle/>
          <a:p>
            <a:r>
              <a:rPr lang="en-GB" sz="3200" b="1" dirty="0">
                <a:latin typeface="Calibri" panose="020F0502020204030204" pitchFamily="34" charset="0"/>
                <a:cs typeface="Calibri" panose="020F0502020204030204" pitchFamily="34" charset="0"/>
              </a:rPr>
              <a:t>Some specific myths for different conditions</a:t>
            </a:r>
            <a:endParaRPr lang="en-GB" sz="320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D1F9CC8E-42BB-934E-9BD0-D2FD00886B08}"/>
              </a:ext>
            </a:extLst>
          </p:cNvPr>
          <p:cNvSpPr/>
          <p:nvPr/>
        </p:nvSpPr>
        <p:spPr>
          <a:xfrm>
            <a:off x="442913" y="1452359"/>
            <a:ext cx="12192000" cy="5949949"/>
          </a:xfrm>
          <a:prstGeom prst="rect">
            <a:avLst/>
          </a:prstGeom>
        </p:spPr>
        <p:txBody>
          <a:bodyPr wrap="square" lIns="0" tIns="0" rIns="0" bIns="0" numCol="2" spcCol="360000">
            <a:noAutofit/>
          </a:bodyPr>
          <a:lstStyle/>
          <a:p>
            <a:r>
              <a:rPr lang="en-US" b="1" dirty="0"/>
              <a:t>People with dyslexia are stupid</a:t>
            </a:r>
          </a:p>
          <a:p>
            <a:r>
              <a:rPr lang="en-US" i="1" dirty="0"/>
              <a:t>People might think they’re ‘stupid’, ‘they’re thick’, because they can’t spell. </a:t>
            </a:r>
            <a:r>
              <a:rPr lang="en-GB" b="1" dirty="0"/>
              <a:t>(Neurodivergent Advocate)</a:t>
            </a:r>
          </a:p>
          <a:p>
            <a:endParaRPr lang="en-GB" i="1" dirty="0"/>
          </a:p>
          <a:p>
            <a:r>
              <a:rPr lang="en-US" b="1" dirty="0"/>
              <a:t>People with ADHD are lazy</a:t>
            </a:r>
          </a:p>
          <a:p>
            <a:r>
              <a:rPr lang="en-US" i="1" dirty="0"/>
              <a:t>They’re ‘lazy’, they’re ‘flaky’, they’re ‘inconsistent’, they ‘don’t turn up’, they’re ‘not going to be committed’ – which is bullshit as well, it’s just that they’re struggling! </a:t>
            </a:r>
            <a:r>
              <a:rPr lang="en-GB" b="1" dirty="0"/>
              <a:t>(Neurodivergent Advocate)</a:t>
            </a:r>
          </a:p>
          <a:p>
            <a:r>
              <a:rPr lang="en-US" dirty="0"/>
              <a:t> </a:t>
            </a:r>
            <a:endParaRPr lang="en-GB" dirty="0"/>
          </a:p>
          <a:p>
            <a:r>
              <a:rPr lang="en-US" b="1" dirty="0"/>
              <a:t>People with autism are geeks</a:t>
            </a:r>
          </a:p>
          <a:p>
            <a:r>
              <a:rPr lang="en-US" i="1" dirty="0"/>
              <a:t>They’re into </a:t>
            </a:r>
            <a:r>
              <a:rPr lang="en-US" i="1" dirty="0" err="1"/>
              <a:t>maths</a:t>
            </a:r>
            <a:r>
              <a:rPr lang="en-US" i="1" dirty="0"/>
              <a:t>, or they’re ‘geeks’, or they’re ‘anti-social’, they’re ‘quiet’, they’re ‘weird’, they’re ‘obsessive’. </a:t>
            </a:r>
            <a:r>
              <a:rPr lang="en-GB" b="1" dirty="0"/>
              <a:t>(Neurodivergent Advocate)</a:t>
            </a:r>
          </a:p>
          <a:p>
            <a:endParaRPr lang="en-GB" dirty="0"/>
          </a:p>
          <a:p>
            <a:r>
              <a:rPr lang="en-US" b="1" dirty="0"/>
              <a:t>People with dyspraxia are clumsy</a:t>
            </a:r>
            <a:endParaRPr lang="en-GB" b="1" dirty="0"/>
          </a:p>
        </p:txBody>
      </p:sp>
      <p:sp>
        <p:nvSpPr>
          <p:cNvPr id="5" name="Slide Number Placeholder 2">
            <a:extLst>
              <a:ext uri="{FF2B5EF4-FFF2-40B4-BE49-F238E27FC236}">
                <a16:creationId xmlns:a16="http://schemas.microsoft.com/office/drawing/2014/main" id="{871648D6-4B12-064F-B9CE-36F36790B634}"/>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24</a:t>
            </a:fld>
            <a:endParaRPr lang="en-GB" sz="1200" dirty="0"/>
          </a:p>
        </p:txBody>
      </p:sp>
      <p:pic>
        <p:nvPicPr>
          <p:cNvPr id="7" name="Picture 6">
            <a:extLst>
              <a:ext uri="{FF2B5EF4-FFF2-40B4-BE49-F238E27FC236}">
                <a16:creationId xmlns:a16="http://schemas.microsoft.com/office/drawing/2014/main" id="{8F49D12B-BB43-E24F-A3C0-37925E6DD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6718" y="1897276"/>
            <a:ext cx="4985885" cy="5060116"/>
          </a:xfrm>
          <a:prstGeom prst="rect">
            <a:avLst/>
          </a:prstGeom>
        </p:spPr>
      </p:pic>
    </p:spTree>
    <p:extLst>
      <p:ext uri="{BB962C8B-B14F-4D97-AF65-F5344CB8AC3E}">
        <p14:creationId xmlns:p14="http://schemas.microsoft.com/office/powerpoint/2010/main" val="3024443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C9C5A2-0F51-3949-9B17-BC87DCF39B38}"/>
              </a:ext>
            </a:extLst>
          </p:cNvPr>
          <p:cNvSpPr/>
          <p:nvPr/>
        </p:nvSpPr>
        <p:spPr>
          <a:xfrm>
            <a:off x="427889" y="728055"/>
            <a:ext cx="10078649" cy="1046440"/>
          </a:xfrm>
          <a:prstGeom prst="rect">
            <a:avLst/>
          </a:prstGeom>
          <a:noFill/>
        </p:spPr>
        <p:txBody>
          <a:bodyPr wrap="square" lIns="0" tIns="0" rIns="0" bIns="0" anchor="ctr">
            <a:spAutoFit/>
          </a:bodyPr>
          <a:lstStyle/>
          <a:p>
            <a:r>
              <a:rPr lang="en-GB" sz="3200" b="1" dirty="0">
                <a:latin typeface="Calibri" panose="020F0502020204030204" pitchFamily="34" charset="0"/>
                <a:cs typeface="Calibri" panose="020F0502020204030204" pitchFamily="34" charset="0"/>
              </a:rPr>
              <a:t>ADHD: How it impacts on lives (1/3) </a:t>
            </a:r>
            <a:endParaRPr lang="en-GB" sz="3200" dirty="0">
              <a:latin typeface="Calibri" panose="020F0502020204030204" pitchFamily="34" charset="0"/>
              <a:cs typeface="Calibri" panose="020F0502020204030204" pitchFamily="34" charset="0"/>
            </a:endParaRPr>
          </a:p>
          <a:p>
            <a:pPr lvl="0">
              <a:defRPr/>
            </a:pPr>
            <a:r>
              <a:rPr lang="en-US" sz="3600" b="1" dirty="0"/>
              <a:t> </a:t>
            </a:r>
          </a:p>
        </p:txBody>
      </p:sp>
      <p:sp>
        <p:nvSpPr>
          <p:cNvPr id="3" name="Rectangle 2">
            <a:extLst>
              <a:ext uri="{FF2B5EF4-FFF2-40B4-BE49-F238E27FC236}">
                <a16:creationId xmlns:a16="http://schemas.microsoft.com/office/drawing/2014/main" id="{F0E6784B-8448-4742-BDC1-864A64E19026}"/>
              </a:ext>
            </a:extLst>
          </p:cNvPr>
          <p:cNvSpPr/>
          <p:nvPr/>
        </p:nvSpPr>
        <p:spPr>
          <a:xfrm>
            <a:off x="442912" y="1448780"/>
            <a:ext cx="9469512" cy="4578164"/>
          </a:xfrm>
          <a:prstGeom prst="rect">
            <a:avLst/>
          </a:prstGeom>
        </p:spPr>
        <p:txBody>
          <a:bodyPr wrap="square" lIns="0" tIns="0" rIns="0" bIns="0" numCol="1" spcCol="360000">
            <a:noAutofit/>
          </a:bodyPr>
          <a:lstStyle/>
          <a:p>
            <a:r>
              <a:rPr lang="en-GB" b="1" dirty="0"/>
              <a:t>Might not be able to concentrate if they have ADHD</a:t>
            </a:r>
            <a:endParaRPr lang="en-GB" dirty="0"/>
          </a:p>
          <a:p>
            <a:r>
              <a:rPr lang="en-GB" i="1" dirty="0"/>
              <a:t>ADHD lacks the ability to focus, this may affect their learning ability. They cannot pay attention to things. That’s something they cannot control themselves. </a:t>
            </a:r>
            <a:r>
              <a:rPr lang="en-GB" b="1" dirty="0"/>
              <a:t>(Neurodivergent Advocate)</a:t>
            </a:r>
            <a:endParaRPr lang="en-GB" dirty="0"/>
          </a:p>
          <a:p>
            <a:br>
              <a:rPr lang="en-GB" dirty="0"/>
            </a:br>
            <a:r>
              <a:rPr lang="en-GB" b="1" dirty="0"/>
              <a:t>With ADHD they will be moving around quite a lot</a:t>
            </a:r>
            <a:endParaRPr lang="en-GB" dirty="0"/>
          </a:p>
          <a:p>
            <a:r>
              <a:rPr lang="en-GB" i="1" dirty="0"/>
              <a:t>ADHD is their lack of the ability to focus. You will see them move around quite frequently, for a moment he or she may be here working on something, and the next moment they will be somewhere else, playing Lego, for example. </a:t>
            </a:r>
            <a:r>
              <a:rPr lang="en-GB" b="1" dirty="0"/>
              <a:t>(Neurodivergent Advocate)</a:t>
            </a:r>
          </a:p>
          <a:p>
            <a:endParaRPr lang="en-GB" b="1" dirty="0"/>
          </a:p>
          <a:p>
            <a:r>
              <a:rPr lang="en-GB" b="1" dirty="0"/>
              <a:t>Time structure</a:t>
            </a:r>
          </a:p>
          <a:p>
            <a:r>
              <a:rPr lang="en-US" i="1" dirty="0"/>
              <a:t>People with ADHD are time-blind, people work to different rhythms, people do not switch their brain on from 9 to 5, some people might want to work at 3am. </a:t>
            </a:r>
            <a:r>
              <a:rPr lang="en-GB" b="1" dirty="0"/>
              <a:t>(Neurodivergent Advocate)</a:t>
            </a:r>
          </a:p>
          <a:p>
            <a:endParaRPr lang="en-US" i="1" dirty="0"/>
          </a:p>
          <a:p>
            <a:r>
              <a:rPr lang="en-US" b="1" dirty="0"/>
              <a:t>Memory can be difficult </a:t>
            </a:r>
          </a:p>
          <a:p>
            <a:r>
              <a:rPr lang="en-US" i="1" dirty="0"/>
              <a:t>Memory is a difficult thing – for example, if I have a meeting, I have to record it on my </a:t>
            </a:r>
            <a:r>
              <a:rPr lang="en-US" i="1" dirty="0" err="1"/>
              <a:t>dictaphone</a:t>
            </a:r>
            <a:r>
              <a:rPr lang="en-US" i="1" dirty="0"/>
              <a:t> and make sure I take notes, but I won’t remember everything and people expect you to remember everything, and you sometimes you need it written up afterwards.</a:t>
            </a:r>
            <a:r>
              <a:rPr lang="en-GB" i="1" dirty="0"/>
              <a:t> </a:t>
            </a:r>
            <a:r>
              <a:rPr lang="en-GB" b="1" dirty="0"/>
              <a:t>(Neurodivergent Advocate)</a:t>
            </a:r>
          </a:p>
        </p:txBody>
      </p:sp>
      <p:sp>
        <p:nvSpPr>
          <p:cNvPr id="4" name="Slide Number Placeholder 2">
            <a:extLst>
              <a:ext uri="{FF2B5EF4-FFF2-40B4-BE49-F238E27FC236}">
                <a16:creationId xmlns:a16="http://schemas.microsoft.com/office/drawing/2014/main" id="{2100C07C-0A99-294D-B63F-3DC7ED089E87}"/>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25</a:t>
            </a:fld>
            <a:endParaRPr lang="en-GB" sz="1200" dirty="0"/>
          </a:p>
        </p:txBody>
      </p:sp>
    </p:spTree>
    <p:extLst>
      <p:ext uri="{BB962C8B-B14F-4D97-AF65-F5344CB8AC3E}">
        <p14:creationId xmlns:p14="http://schemas.microsoft.com/office/powerpoint/2010/main" val="539064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7703EF-6189-874D-999A-2C8DC5450424}"/>
              </a:ext>
            </a:extLst>
          </p:cNvPr>
          <p:cNvSpPr/>
          <p:nvPr/>
        </p:nvSpPr>
        <p:spPr>
          <a:xfrm>
            <a:off x="442913" y="728056"/>
            <a:ext cx="10078649" cy="492443"/>
          </a:xfrm>
          <a:prstGeom prst="rect">
            <a:avLst/>
          </a:prstGeom>
          <a:noFill/>
        </p:spPr>
        <p:txBody>
          <a:bodyPr wrap="square" lIns="0" tIns="0" rIns="0" bIns="0" anchor="ctr">
            <a:spAutoFit/>
          </a:bodyPr>
          <a:lstStyle/>
          <a:p>
            <a:r>
              <a:rPr lang="en-GB" sz="3200" b="1" dirty="0">
                <a:latin typeface="Calibri" panose="020F0502020204030204" pitchFamily="34" charset="0"/>
                <a:cs typeface="Calibri" panose="020F0502020204030204" pitchFamily="34" charset="0"/>
              </a:rPr>
              <a:t>Autism: How it impacts on lives (2/3) </a:t>
            </a:r>
            <a:endParaRPr lang="en-GB" sz="320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8202248-47C6-604C-A84A-E4B0D58B5135}"/>
              </a:ext>
            </a:extLst>
          </p:cNvPr>
          <p:cNvSpPr/>
          <p:nvPr/>
        </p:nvSpPr>
        <p:spPr>
          <a:xfrm>
            <a:off x="442912" y="1448780"/>
            <a:ext cx="5365056" cy="4601165"/>
          </a:xfrm>
          <a:prstGeom prst="rect">
            <a:avLst/>
          </a:prstGeom>
        </p:spPr>
        <p:txBody>
          <a:bodyPr wrap="square" lIns="0" tIns="0" rIns="0" bIns="0" numCol="1" spcCol="360000">
            <a:noAutofit/>
          </a:bodyPr>
          <a:lstStyle/>
          <a:p>
            <a:r>
              <a:rPr lang="en-GB" b="1" dirty="0"/>
              <a:t>Might not be able to follow orders</a:t>
            </a:r>
            <a:endParaRPr lang="en-GB" dirty="0"/>
          </a:p>
          <a:p>
            <a:r>
              <a:rPr lang="en-GB" i="1" dirty="0"/>
              <a:t>Autism patients, may not obey your order. </a:t>
            </a:r>
            <a:r>
              <a:rPr lang="en-GB" b="1" dirty="0"/>
              <a:t>(Neurodivergent Advocate)</a:t>
            </a:r>
            <a:endParaRPr lang="en-GB" dirty="0"/>
          </a:p>
          <a:p>
            <a:br>
              <a:rPr lang="en-GB" dirty="0"/>
            </a:br>
            <a:r>
              <a:rPr lang="en-GB" b="1" dirty="0"/>
              <a:t>Might dislike crowds</a:t>
            </a:r>
            <a:endParaRPr lang="en-GB" dirty="0"/>
          </a:p>
          <a:p>
            <a:r>
              <a:rPr lang="en-GB" i="1" dirty="0"/>
              <a:t>Autistic employees may have problems in working with a lot of peopl</a:t>
            </a:r>
            <a:r>
              <a:rPr lang="en-GB" dirty="0"/>
              <a:t>e. </a:t>
            </a:r>
            <a:r>
              <a:rPr lang="en-GB" b="1" dirty="0"/>
              <a:t>(Neurodivergent Advocate)</a:t>
            </a:r>
          </a:p>
          <a:p>
            <a:endParaRPr lang="en-GB" dirty="0"/>
          </a:p>
          <a:p>
            <a:r>
              <a:rPr lang="en-GB" i="1" dirty="0"/>
              <a:t>It also may be a person who has challenges in moving around the city in the big crowds of people</a:t>
            </a:r>
            <a:r>
              <a:rPr lang="en-GB" dirty="0"/>
              <a:t>. </a:t>
            </a:r>
            <a:r>
              <a:rPr lang="en-GB" b="1" dirty="0"/>
              <a:t>(Neurodivergent Advocate)</a:t>
            </a:r>
            <a:endParaRPr lang="en-GB" dirty="0"/>
          </a:p>
          <a:p>
            <a:br>
              <a:rPr lang="en-GB" dirty="0"/>
            </a:br>
            <a:r>
              <a:rPr lang="en-GB" b="1" dirty="0"/>
              <a:t>Can sometimes lack social abilities</a:t>
            </a:r>
          </a:p>
          <a:p>
            <a:r>
              <a:rPr lang="en-GB" i="1" dirty="0"/>
              <a:t>Their main challenge is that they will lack social ability. </a:t>
            </a:r>
            <a:br>
              <a:rPr lang="en-GB" i="1" dirty="0"/>
            </a:br>
            <a:r>
              <a:rPr lang="en-GB" i="1" dirty="0"/>
              <a:t>Or sometimes they can just focus on one thing, like spinning a ball for a whole day, without communicating with anyone els</a:t>
            </a:r>
            <a:r>
              <a:rPr lang="en-GB" dirty="0"/>
              <a:t>e. </a:t>
            </a:r>
            <a:r>
              <a:rPr lang="en-GB" b="1" dirty="0"/>
              <a:t>(Neurodivergent Advocate)</a:t>
            </a:r>
            <a:endParaRPr lang="en-GB" dirty="0"/>
          </a:p>
        </p:txBody>
      </p:sp>
      <p:sp>
        <p:nvSpPr>
          <p:cNvPr id="5" name="Slide Number Placeholder 2">
            <a:extLst>
              <a:ext uri="{FF2B5EF4-FFF2-40B4-BE49-F238E27FC236}">
                <a16:creationId xmlns:a16="http://schemas.microsoft.com/office/drawing/2014/main" id="{E2292966-706E-FA41-8EC7-6B98905D429F}"/>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26</a:t>
            </a:fld>
            <a:endParaRPr lang="en-GB" sz="1200" dirty="0"/>
          </a:p>
        </p:txBody>
      </p:sp>
      <p:pic>
        <p:nvPicPr>
          <p:cNvPr id="7" name="Picture 6">
            <a:extLst>
              <a:ext uri="{FF2B5EF4-FFF2-40B4-BE49-F238E27FC236}">
                <a16:creationId xmlns:a16="http://schemas.microsoft.com/office/drawing/2014/main" id="{0ED35951-3328-2E4B-8654-8020E9E82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0216" y="209380"/>
            <a:ext cx="3060340" cy="6289528"/>
          </a:xfrm>
          <a:prstGeom prst="rect">
            <a:avLst/>
          </a:prstGeom>
        </p:spPr>
      </p:pic>
    </p:spTree>
    <p:extLst>
      <p:ext uri="{BB962C8B-B14F-4D97-AF65-F5344CB8AC3E}">
        <p14:creationId xmlns:p14="http://schemas.microsoft.com/office/powerpoint/2010/main" val="3003203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E30B0F-EA24-7847-9CC8-8162A9A76434}"/>
              </a:ext>
            </a:extLst>
          </p:cNvPr>
          <p:cNvSpPr/>
          <p:nvPr/>
        </p:nvSpPr>
        <p:spPr>
          <a:xfrm>
            <a:off x="457605" y="728700"/>
            <a:ext cx="10078649" cy="492443"/>
          </a:xfrm>
          <a:prstGeom prst="rect">
            <a:avLst/>
          </a:prstGeom>
          <a:noFill/>
        </p:spPr>
        <p:txBody>
          <a:bodyPr wrap="square" lIns="0" tIns="0" rIns="0" bIns="0" anchor="ctr">
            <a:spAutoFit/>
          </a:bodyPr>
          <a:lstStyle/>
          <a:p>
            <a:r>
              <a:rPr lang="en-GB" sz="3200" b="1" dirty="0">
                <a:latin typeface="Calibri" panose="020F0502020204030204" pitchFamily="34" charset="0"/>
                <a:cs typeface="Calibri" panose="020F0502020204030204" pitchFamily="34" charset="0"/>
              </a:rPr>
              <a:t>Autism: How it impacts on lives (3/3) </a:t>
            </a:r>
            <a:endParaRPr lang="en-GB" sz="32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6975F4C-BE16-7442-B6C9-EC65EC904CA9}"/>
              </a:ext>
            </a:extLst>
          </p:cNvPr>
          <p:cNvSpPr txBox="1"/>
          <p:nvPr/>
        </p:nvSpPr>
        <p:spPr>
          <a:xfrm>
            <a:off x="405833" y="3034764"/>
            <a:ext cx="7813328" cy="3600986"/>
          </a:xfrm>
          <a:prstGeom prst="rect">
            <a:avLst/>
          </a:prstGeom>
          <a:noFill/>
        </p:spPr>
        <p:txBody>
          <a:bodyPr wrap="square" lIns="0" tIns="0" rIns="0" bIns="0" rtlCol="0">
            <a:spAutoFit/>
          </a:bodyPr>
          <a:lstStyle/>
          <a:p>
            <a:endParaRPr lang="en-GB" dirty="0"/>
          </a:p>
          <a:p>
            <a:br>
              <a:rPr lang="en-GB" i="1" dirty="0"/>
            </a:br>
            <a:r>
              <a:rPr lang="en-GB" i="1" dirty="0"/>
              <a:t>If they’re autistic adults, many of them prefer wearing headphones. They use the means of protection from the aggressive sound environment of the city</a:t>
            </a:r>
            <a:r>
              <a:rPr lang="en-GB" dirty="0"/>
              <a:t>. </a:t>
            </a:r>
            <a:r>
              <a:rPr lang="en-GB" b="1" dirty="0"/>
              <a:t>(Neurodivergent Advocate)</a:t>
            </a:r>
            <a:endParaRPr lang="en-GB" dirty="0"/>
          </a:p>
          <a:p>
            <a:br>
              <a:rPr lang="en-GB" dirty="0"/>
            </a:br>
            <a:r>
              <a:rPr lang="en-GB" i="1" dirty="0"/>
              <a:t>If you’re autistic or have ADHD, you have no filter, you have the sensory differences, so you can’t concentrate because of the noise. </a:t>
            </a:r>
            <a:r>
              <a:rPr lang="en-GB" b="1" dirty="0"/>
              <a:t>(Neurodivergent Advocate)</a:t>
            </a:r>
            <a:endParaRPr lang="en-GB" dirty="0"/>
          </a:p>
          <a:p>
            <a:br>
              <a:rPr lang="en-GB" dirty="0"/>
            </a:br>
            <a:r>
              <a:rPr lang="en-GB" i="1" dirty="0"/>
              <a:t>If you’re autistic, lights could be giving you headaches, and all the people around you, and the feelings and all the vibes can literally make you have a meltdown. </a:t>
            </a:r>
            <a:r>
              <a:rPr lang="en-GB" b="1" dirty="0"/>
              <a:t>(Neurodivergent Advocate)</a:t>
            </a:r>
          </a:p>
          <a:p>
            <a:endParaRPr lang="en-US" dirty="0"/>
          </a:p>
        </p:txBody>
      </p:sp>
      <p:sp>
        <p:nvSpPr>
          <p:cNvPr id="5" name="Rectangle 4">
            <a:extLst>
              <a:ext uri="{FF2B5EF4-FFF2-40B4-BE49-F238E27FC236}">
                <a16:creationId xmlns:a16="http://schemas.microsoft.com/office/drawing/2014/main" id="{57BF9853-F29B-3C44-A865-DC815A49A7E0}"/>
              </a:ext>
            </a:extLst>
          </p:cNvPr>
          <p:cNvSpPr/>
          <p:nvPr/>
        </p:nvSpPr>
        <p:spPr>
          <a:xfrm>
            <a:off x="406400" y="1448780"/>
            <a:ext cx="11306176" cy="4177372"/>
          </a:xfrm>
          <a:prstGeom prst="rect">
            <a:avLst/>
          </a:prstGeom>
        </p:spPr>
        <p:txBody>
          <a:bodyPr wrap="square" lIns="0" tIns="0" rIns="0" bIns="0" numCol="1" spcCol="360000">
            <a:noAutofit/>
          </a:bodyPr>
          <a:lstStyle/>
          <a:p>
            <a:r>
              <a:rPr lang="en-GB" b="1" dirty="0"/>
              <a:t>Can be sensory sensitive</a:t>
            </a:r>
            <a:endParaRPr lang="en-GB" dirty="0"/>
          </a:p>
          <a:p>
            <a:r>
              <a:rPr lang="en-GB" i="1" dirty="0"/>
              <a:t>The people of the autism spectrum are sensory sensitive. Autism's sensory issues can involve both hyper-sensitivities and hypo-sensitivities so they can be very sensitive to specific stimuli and not enough sensitive to others. It can make a range of problems from what food they can eat because they can become nervous of some consistency… I mean emotionally annoyed. They just feel bad. They won’t eat specific food or wear specific clothing because it basically hurts or makes them feel uncomfortable. It includes light, sounds, and huge crowds of people, </a:t>
            </a:r>
            <a:br>
              <a:rPr lang="en-GB" i="1" dirty="0"/>
            </a:br>
            <a:r>
              <a:rPr lang="en-GB" i="1" dirty="0"/>
              <a:t>loud sounds or the specific types of sound</a:t>
            </a:r>
            <a:r>
              <a:rPr lang="en-GB" dirty="0"/>
              <a:t>. </a:t>
            </a:r>
            <a:r>
              <a:rPr lang="en-GB" b="1" dirty="0"/>
              <a:t>(Neurodivergent Advocate)</a:t>
            </a:r>
          </a:p>
        </p:txBody>
      </p:sp>
      <p:sp>
        <p:nvSpPr>
          <p:cNvPr id="6" name="Slide Number Placeholder 2">
            <a:extLst>
              <a:ext uri="{FF2B5EF4-FFF2-40B4-BE49-F238E27FC236}">
                <a16:creationId xmlns:a16="http://schemas.microsoft.com/office/drawing/2014/main" id="{56167014-4CEC-9C4E-9C5D-A1FAD3A24A5B}"/>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27</a:t>
            </a:fld>
            <a:endParaRPr lang="en-GB" sz="1200" dirty="0"/>
          </a:p>
        </p:txBody>
      </p:sp>
      <p:pic>
        <p:nvPicPr>
          <p:cNvPr id="8" name="Picture 7">
            <a:extLst>
              <a:ext uri="{FF2B5EF4-FFF2-40B4-BE49-F238E27FC236}">
                <a16:creationId xmlns:a16="http://schemas.microsoft.com/office/drawing/2014/main" id="{C223E8A9-DCCD-F640-B8E6-25B1EE53D236}"/>
              </a:ext>
            </a:extLst>
          </p:cNvPr>
          <p:cNvPicPr>
            <a:picLocks noChangeAspect="1"/>
          </p:cNvPicPr>
          <p:nvPr/>
        </p:nvPicPr>
        <p:blipFill rotWithShape="1">
          <a:blip r:embed="rId2">
            <a:extLst>
              <a:ext uri="{28A0092B-C50C-407E-A947-70E740481C1C}">
                <a14:useLocalDpi xmlns:a14="http://schemas.microsoft.com/office/drawing/2010/main" val="0"/>
              </a:ext>
            </a:extLst>
          </a:blip>
          <a:srcRect r="20966"/>
          <a:stretch/>
        </p:blipFill>
        <p:spPr>
          <a:xfrm>
            <a:off x="8148229" y="3134823"/>
            <a:ext cx="4043772" cy="3753036"/>
          </a:xfrm>
          <a:prstGeom prst="rect">
            <a:avLst/>
          </a:prstGeom>
        </p:spPr>
      </p:pic>
    </p:spTree>
    <p:extLst>
      <p:ext uri="{BB962C8B-B14F-4D97-AF65-F5344CB8AC3E}">
        <p14:creationId xmlns:p14="http://schemas.microsoft.com/office/powerpoint/2010/main" val="3023976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6090BC-FA66-BC4D-8641-8BDC9996C1A2}"/>
              </a:ext>
            </a:extLst>
          </p:cNvPr>
          <p:cNvSpPr/>
          <p:nvPr/>
        </p:nvSpPr>
        <p:spPr>
          <a:xfrm>
            <a:off x="461719" y="740313"/>
            <a:ext cx="11195538" cy="492443"/>
          </a:xfrm>
          <a:prstGeom prst="rect">
            <a:avLst/>
          </a:prstGeom>
          <a:noFill/>
        </p:spPr>
        <p:txBody>
          <a:bodyPr wrap="square" lIns="0" tIns="0" rIns="0" bIns="0" anchor="ctr">
            <a:spAutoFit/>
          </a:bodyPr>
          <a:lstStyle/>
          <a:p>
            <a:r>
              <a:rPr lang="en-GB" sz="3200" b="1" dirty="0">
                <a:latin typeface="Calibri" panose="020F0502020204030204" pitchFamily="34" charset="0"/>
                <a:cs typeface="Calibri" panose="020F0502020204030204" pitchFamily="34" charset="0"/>
              </a:rPr>
              <a:t>Some other conditions: How they impact on lives </a:t>
            </a:r>
            <a:endParaRPr lang="en-GB" sz="320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AC3ADEE7-9642-CE49-8C3F-7B5558AFC063}"/>
              </a:ext>
            </a:extLst>
          </p:cNvPr>
          <p:cNvSpPr/>
          <p:nvPr/>
        </p:nvSpPr>
        <p:spPr>
          <a:xfrm>
            <a:off x="442913" y="1448780"/>
            <a:ext cx="8425395" cy="5159354"/>
          </a:xfrm>
          <a:prstGeom prst="rect">
            <a:avLst/>
          </a:prstGeom>
        </p:spPr>
        <p:txBody>
          <a:bodyPr wrap="square" lIns="0" tIns="0" rIns="0" bIns="0" numCol="1" spcCol="360000">
            <a:noAutofit/>
          </a:bodyPr>
          <a:lstStyle/>
          <a:p>
            <a:r>
              <a:rPr lang="en-GB" b="1" i="1" dirty="0"/>
              <a:t>Tourette’s</a:t>
            </a:r>
            <a:r>
              <a:rPr lang="en-GB" i="1" dirty="0"/>
              <a:t>: </a:t>
            </a:r>
            <a:r>
              <a:rPr lang="en-GB" b="1" dirty="0"/>
              <a:t>Can make noises</a:t>
            </a:r>
            <a:endParaRPr lang="en-GB" dirty="0"/>
          </a:p>
          <a:p>
            <a:r>
              <a:rPr lang="en-GB" i="1" dirty="0"/>
              <a:t>Tourette Syndrome, some of them are quite ill, they will be making odd </a:t>
            </a:r>
            <a:br>
              <a:rPr lang="en-GB" i="1" dirty="0"/>
            </a:br>
            <a:r>
              <a:rPr lang="en-GB" i="1" dirty="0"/>
              <a:t>noise with their body quite often, clearing their throats every few seconds, </a:t>
            </a:r>
            <a:br>
              <a:rPr lang="en-GB" i="1" dirty="0"/>
            </a:br>
            <a:r>
              <a:rPr lang="en-GB" i="1" dirty="0"/>
              <a:t>and that could end up at home laying in bed because he or she will be </a:t>
            </a:r>
            <a:br>
              <a:rPr lang="en-GB" i="1" dirty="0"/>
            </a:br>
            <a:r>
              <a:rPr lang="en-GB" i="1" dirty="0"/>
              <a:t>making that noise every few seconds. </a:t>
            </a:r>
            <a:r>
              <a:rPr lang="en-GB" b="1" dirty="0"/>
              <a:t>(Neurodivergent Advocate)</a:t>
            </a:r>
            <a:endParaRPr lang="en-GB" dirty="0"/>
          </a:p>
          <a:p>
            <a:br>
              <a:rPr lang="en-GB" sz="900" dirty="0"/>
            </a:br>
            <a:r>
              <a:rPr lang="en-GB" b="1" i="1" dirty="0"/>
              <a:t>Williams Syndrome</a:t>
            </a:r>
            <a:r>
              <a:rPr lang="en-GB" i="1" dirty="0"/>
              <a:t>: </a:t>
            </a:r>
            <a:r>
              <a:rPr lang="en-GB" b="1" dirty="0"/>
              <a:t>Very sociable</a:t>
            </a:r>
            <a:endParaRPr lang="en-GB" dirty="0"/>
          </a:p>
          <a:p>
            <a:r>
              <a:rPr lang="en-GB" i="1" dirty="0"/>
              <a:t>Williams Syndrome are very, very sociable, it’s the total opposite </a:t>
            </a:r>
            <a:br>
              <a:rPr lang="en-GB" i="1" dirty="0"/>
            </a:br>
            <a:r>
              <a:rPr lang="en-GB" i="1" dirty="0"/>
              <a:t>to autistic people. </a:t>
            </a:r>
            <a:r>
              <a:rPr lang="en-GB" b="1" dirty="0"/>
              <a:t>(Neurodivergent Advocate)</a:t>
            </a:r>
            <a:endParaRPr lang="en-GB" dirty="0"/>
          </a:p>
          <a:p>
            <a:br>
              <a:rPr lang="en-GB" sz="900" dirty="0"/>
            </a:br>
            <a:r>
              <a:rPr lang="en-GB" b="1" dirty="0"/>
              <a:t>Can have learning difficulties</a:t>
            </a:r>
            <a:endParaRPr lang="en-GB" dirty="0"/>
          </a:p>
          <a:p>
            <a:r>
              <a:rPr lang="en-GB" i="1" dirty="0"/>
              <a:t>She can’t focus, so she doesn’t want to do it. She has to learn how to follow </a:t>
            </a:r>
            <a:br>
              <a:rPr lang="en-GB" i="1" dirty="0"/>
            </a:br>
            <a:r>
              <a:rPr lang="en-GB" i="1" dirty="0"/>
              <a:t>instructions, so that’s a good thing but the challenge is that going through </a:t>
            </a:r>
            <a:br>
              <a:rPr lang="en-GB" i="1" dirty="0"/>
            </a:br>
            <a:r>
              <a:rPr lang="en-GB" i="1" dirty="0"/>
              <a:t>the process is quite a pain</a:t>
            </a:r>
            <a:r>
              <a:rPr lang="en-GB" dirty="0"/>
              <a:t>. </a:t>
            </a:r>
            <a:r>
              <a:rPr lang="en-GB" b="1" dirty="0"/>
              <a:t>(Neurodivergent Advocate)</a:t>
            </a:r>
            <a:endParaRPr lang="en-GB" dirty="0"/>
          </a:p>
          <a:p>
            <a:endParaRPr lang="en-GB" sz="900" b="1" dirty="0"/>
          </a:p>
          <a:p>
            <a:r>
              <a:rPr lang="en-GB" b="1" dirty="0"/>
              <a:t>Don’t like loud noises: </a:t>
            </a:r>
            <a:r>
              <a:rPr lang="en-GB" b="1" i="1" dirty="0"/>
              <a:t>Williams Syndrome</a:t>
            </a:r>
            <a:endParaRPr lang="en-GB" i="1" dirty="0"/>
          </a:p>
          <a:p>
            <a:r>
              <a:rPr lang="en-GB" i="1" dirty="0"/>
              <a:t>Autistic are sensitive to very loud noises, when they grow older they don’t </a:t>
            </a:r>
            <a:br>
              <a:rPr lang="en-GB" i="1" dirty="0"/>
            </a:br>
            <a:r>
              <a:rPr lang="en-GB" i="1" dirty="0"/>
              <a:t>mind it but when they’re younger they will cover their ears whenever there’s </a:t>
            </a:r>
            <a:br>
              <a:rPr lang="en-GB" i="1" dirty="0"/>
            </a:br>
            <a:r>
              <a:rPr lang="en-GB" i="1" dirty="0"/>
              <a:t>a storm, their ears are sensitive. </a:t>
            </a:r>
            <a:r>
              <a:rPr lang="en-GB" b="1" dirty="0"/>
              <a:t>(Neurodivergent Advocate)</a:t>
            </a:r>
            <a:endParaRPr lang="en-GB" dirty="0"/>
          </a:p>
        </p:txBody>
      </p:sp>
      <p:sp>
        <p:nvSpPr>
          <p:cNvPr id="5" name="Slide Number Placeholder 2">
            <a:extLst>
              <a:ext uri="{FF2B5EF4-FFF2-40B4-BE49-F238E27FC236}">
                <a16:creationId xmlns:a16="http://schemas.microsoft.com/office/drawing/2014/main" id="{8E4BBD3A-FA75-AB46-84AF-A585F3473776}"/>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28</a:t>
            </a:fld>
            <a:endParaRPr lang="en-GB" sz="1200" dirty="0"/>
          </a:p>
        </p:txBody>
      </p:sp>
      <p:pic>
        <p:nvPicPr>
          <p:cNvPr id="7" name="Picture 6">
            <a:extLst>
              <a:ext uri="{FF2B5EF4-FFF2-40B4-BE49-F238E27FC236}">
                <a16:creationId xmlns:a16="http://schemas.microsoft.com/office/drawing/2014/main" id="{486701A0-4C73-D148-97DB-01FCCAFA4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8066" y="1700878"/>
            <a:ext cx="4189940" cy="4504059"/>
          </a:xfrm>
          <a:prstGeom prst="rect">
            <a:avLst/>
          </a:prstGeom>
        </p:spPr>
      </p:pic>
    </p:spTree>
    <p:extLst>
      <p:ext uri="{BB962C8B-B14F-4D97-AF65-F5344CB8AC3E}">
        <p14:creationId xmlns:p14="http://schemas.microsoft.com/office/powerpoint/2010/main" val="1107882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02DA7E-3AF6-604C-9FD7-F5B53C0C500A}"/>
              </a:ext>
            </a:extLst>
          </p:cNvPr>
          <p:cNvSpPr/>
          <p:nvPr/>
        </p:nvSpPr>
        <p:spPr>
          <a:xfrm>
            <a:off x="442914" y="1448780"/>
            <a:ext cx="3600858" cy="6135526"/>
          </a:xfrm>
          <a:prstGeom prst="rect">
            <a:avLst/>
          </a:prstGeom>
        </p:spPr>
        <p:txBody>
          <a:bodyPr wrap="square" lIns="0" tIns="0" rIns="0" bIns="0" numCol="1" spcCol="360000">
            <a:spAutoFit/>
          </a:bodyPr>
          <a:lstStyle/>
          <a:p>
            <a:r>
              <a:rPr lang="en-GB" b="1" dirty="0" err="1"/>
              <a:t>Neurodivergents</a:t>
            </a:r>
            <a:r>
              <a:rPr lang="en-GB" b="1" dirty="0"/>
              <a:t> can find it hard to have relationships</a:t>
            </a:r>
          </a:p>
          <a:p>
            <a:r>
              <a:rPr lang="en-US" i="1" dirty="0"/>
              <a:t>It’s very difficult to be friends with someone if they don’t understand ADHD and autism because autistic people can appear to be really rude and direct and just say what they think and not really think before they speak, there’s no filter, so that can really upset people. People really need to understand that these people don’t really mean it and to just give them a chance, rather than to judge.</a:t>
            </a:r>
            <a:r>
              <a:rPr lang="en-GB" i="1" dirty="0"/>
              <a:t> </a:t>
            </a:r>
            <a:r>
              <a:rPr lang="en-GB" b="1" dirty="0"/>
              <a:t>(Neurodivergent Advocate)</a:t>
            </a:r>
          </a:p>
          <a:p>
            <a:br>
              <a:rPr lang="en-GB" i="1" dirty="0"/>
            </a:br>
            <a:endParaRPr lang="en-GB" i="1" dirty="0"/>
          </a:p>
          <a:p>
            <a:endParaRPr lang="en-GB" b="1" dirty="0"/>
          </a:p>
          <a:p>
            <a:endParaRPr lang="en-GB" i="1" dirty="0"/>
          </a:p>
          <a:p>
            <a:br>
              <a:rPr lang="en-GB" dirty="0"/>
            </a:br>
            <a:endParaRPr lang="en-GB" dirty="0"/>
          </a:p>
          <a:p>
            <a:pPr marL="0" lvl="0" indent="0" algn="l" rtl="0">
              <a:lnSpc>
                <a:spcPct val="115000"/>
              </a:lnSpc>
              <a:spcBef>
                <a:spcPts val="0"/>
              </a:spcBef>
              <a:spcAft>
                <a:spcPts val="0"/>
              </a:spcAft>
              <a:buNone/>
            </a:pPr>
            <a:endParaRPr lang="en-GB" sz="1800" dirty="0"/>
          </a:p>
          <a:p>
            <a:endParaRPr lang="en-GB" b="1" dirty="0"/>
          </a:p>
        </p:txBody>
      </p:sp>
      <p:sp>
        <p:nvSpPr>
          <p:cNvPr id="4" name="Slide Number Placeholder 2">
            <a:extLst>
              <a:ext uri="{FF2B5EF4-FFF2-40B4-BE49-F238E27FC236}">
                <a16:creationId xmlns:a16="http://schemas.microsoft.com/office/drawing/2014/main" id="{9418B148-0109-0746-9117-C64F9C9E6FC9}"/>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29</a:t>
            </a:fld>
            <a:endParaRPr lang="en-GB" sz="1200" dirty="0"/>
          </a:p>
        </p:txBody>
      </p:sp>
      <p:sp>
        <p:nvSpPr>
          <p:cNvPr id="5" name="Rectangle 4">
            <a:extLst>
              <a:ext uri="{FF2B5EF4-FFF2-40B4-BE49-F238E27FC236}">
                <a16:creationId xmlns:a16="http://schemas.microsoft.com/office/drawing/2014/main" id="{A0F6B267-3FB2-E74D-B477-D6B2E2994584}"/>
              </a:ext>
            </a:extLst>
          </p:cNvPr>
          <p:cNvSpPr/>
          <p:nvPr/>
        </p:nvSpPr>
        <p:spPr>
          <a:xfrm>
            <a:off x="443372" y="746788"/>
            <a:ext cx="11195538" cy="492443"/>
          </a:xfrm>
          <a:prstGeom prst="rect">
            <a:avLst/>
          </a:prstGeom>
          <a:noFill/>
        </p:spPr>
        <p:txBody>
          <a:bodyPr wrap="square" lIns="0" tIns="0" rIns="0" bIns="0" anchor="ctr">
            <a:spAutoFit/>
          </a:bodyPr>
          <a:lstStyle/>
          <a:p>
            <a:r>
              <a:rPr lang="en-GB" sz="3200" b="1" dirty="0">
                <a:latin typeface="Calibri" panose="020F0502020204030204" pitchFamily="34" charset="0"/>
                <a:cs typeface="Calibri" panose="020F0502020204030204" pitchFamily="34" charset="0"/>
              </a:rPr>
              <a:t>Hurdles: Relationships</a:t>
            </a:r>
            <a:endParaRPr lang="en-GB" sz="32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0052073-8B01-B940-8B3C-B65EB4ACFF60}"/>
              </a:ext>
            </a:extLst>
          </p:cNvPr>
          <p:cNvPicPr>
            <a:picLocks noChangeAspect="1"/>
          </p:cNvPicPr>
          <p:nvPr/>
        </p:nvPicPr>
        <p:blipFill rotWithShape="1">
          <a:blip r:embed="rId2">
            <a:extLst>
              <a:ext uri="{28A0092B-C50C-407E-A947-70E740481C1C}">
                <a14:useLocalDpi xmlns:a14="http://schemas.microsoft.com/office/drawing/2010/main" val="0"/>
              </a:ext>
            </a:extLst>
          </a:blip>
          <a:srcRect r="8034"/>
          <a:stretch/>
        </p:blipFill>
        <p:spPr>
          <a:xfrm>
            <a:off x="3867093" y="1952836"/>
            <a:ext cx="8324907" cy="4306993"/>
          </a:xfrm>
          <a:prstGeom prst="rect">
            <a:avLst/>
          </a:prstGeom>
        </p:spPr>
      </p:pic>
    </p:spTree>
    <p:extLst>
      <p:ext uri="{BB962C8B-B14F-4D97-AF65-F5344CB8AC3E}">
        <p14:creationId xmlns:p14="http://schemas.microsoft.com/office/powerpoint/2010/main" val="2824135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rket Research Transcription">
            <a:extLst>
              <a:ext uri="{FF2B5EF4-FFF2-40B4-BE49-F238E27FC236}">
                <a16:creationId xmlns:a16="http://schemas.microsoft.com/office/drawing/2014/main" id="{F3F69090-BE8A-C412-B02A-2044FEB7916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625" t="25" r="50647" b="-25"/>
          <a:stretch/>
        </p:blipFill>
        <p:spPr bwMode="auto">
          <a:xfrm>
            <a:off x="9579429" y="2115626"/>
            <a:ext cx="2612571" cy="2858972"/>
          </a:xfrm>
          <a:prstGeom prst="rect">
            <a:avLst/>
          </a:prstGeom>
          <a:noFill/>
        </p:spPr>
      </p:pic>
      <p:pic>
        <p:nvPicPr>
          <p:cNvPr id="5" name="Picture 4" descr="Logo&#10;&#10;Description automatically generated with medium confidence">
            <a:extLst>
              <a:ext uri="{FF2B5EF4-FFF2-40B4-BE49-F238E27FC236}">
                <a16:creationId xmlns:a16="http://schemas.microsoft.com/office/drawing/2014/main" id="{0C0AF12A-BE5A-F5C5-19D1-EC3071E0A9C9}"/>
              </a:ext>
            </a:extLst>
          </p:cNvPr>
          <p:cNvPicPr>
            <a:picLocks noChangeAspect="1"/>
          </p:cNvPicPr>
          <p:nvPr/>
        </p:nvPicPr>
        <p:blipFill rotWithShape="1">
          <a:blip r:embed="rId4">
            <a:extLst>
              <a:ext uri="{28A0092B-C50C-407E-A947-70E740481C1C}">
                <a14:useLocalDpi xmlns:a14="http://schemas.microsoft.com/office/drawing/2010/main" val="0"/>
              </a:ext>
            </a:extLst>
          </a:blip>
          <a:srcRect t="11905" b="2684"/>
          <a:stretch/>
        </p:blipFill>
        <p:spPr>
          <a:xfrm>
            <a:off x="464456" y="5592392"/>
            <a:ext cx="6814465" cy="1142234"/>
          </a:xfrm>
          <a:prstGeom prst="rect">
            <a:avLst/>
          </a:prstGeom>
        </p:spPr>
      </p:pic>
      <p:pic>
        <p:nvPicPr>
          <p:cNvPr id="6" name="Picture 5">
            <a:extLst>
              <a:ext uri="{FF2B5EF4-FFF2-40B4-BE49-F238E27FC236}">
                <a16:creationId xmlns:a16="http://schemas.microsoft.com/office/drawing/2014/main" id="{B7A07A65-3FC1-7376-C075-DE55D7214D67}"/>
              </a:ext>
            </a:extLst>
          </p:cNvPr>
          <p:cNvPicPr>
            <a:picLocks noChangeAspect="1"/>
          </p:cNvPicPr>
          <p:nvPr/>
        </p:nvPicPr>
        <p:blipFill rotWithShape="1">
          <a:blip r:embed="rId5"/>
          <a:srcRect l="27987"/>
          <a:stretch/>
        </p:blipFill>
        <p:spPr>
          <a:xfrm>
            <a:off x="54" y="454928"/>
            <a:ext cx="2612571" cy="3627892"/>
          </a:xfrm>
          <a:prstGeom prst="rect">
            <a:avLst/>
          </a:prstGeom>
        </p:spPr>
      </p:pic>
      <p:sp>
        <p:nvSpPr>
          <p:cNvPr id="8" name="TextBox 7">
            <a:extLst>
              <a:ext uri="{FF2B5EF4-FFF2-40B4-BE49-F238E27FC236}">
                <a16:creationId xmlns:a16="http://schemas.microsoft.com/office/drawing/2014/main" id="{C48A28C3-5CD8-6455-3BAC-6344CAE7C19F}"/>
              </a:ext>
            </a:extLst>
          </p:cNvPr>
          <p:cNvSpPr txBox="1"/>
          <p:nvPr/>
        </p:nvSpPr>
        <p:spPr>
          <a:xfrm>
            <a:off x="2133604" y="130634"/>
            <a:ext cx="8998854" cy="15081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C00"/>
                </a:solidFill>
                <a:effectLst/>
                <a:uLnTx/>
                <a:uFillTx/>
                <a:latin typeface="Calibri"/>
                <a:ea typeface="+mn-ea"/>
                <a:cs typeface="+mn-cs"/>
              </a:rPr>
              <a:t>McGowan Transcriptions</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2800" b="1" i="0" u="none" strike="noStrike" kern="1200" cap="none" spc="0" normalizeH="0" baseline="0" noProof="0" dirty="0">
                <a:ln>
                  <a:noFill/>
                </a:ln>
                <a:solidFill>
                  <a:prstClr val="black"/>
                </a:solidFill>
                <a:effectLst/>
                <a:uLnTx/>
                <a:uFillTx/>
                <a:latin typeface="Calibri"/>
                <a:ea typeface="+mn-ea"/>
                <a:cs typeface="+mn-cs"/>
              </a:rPr>
              <a:t>Professional High-Quality Audio &amp; Video Transcriptions</a:t>
            </a:r>
            <a:br>
              <a:rPr kumimoji="0" lang="en-US" sz="2800" b="1" i="0" u="none" strike="noStrike" kern="1200" cap="none" spc="0" normalizeH="0" baseline="0" noProof="0" dirty="0">
                <a:ln>
                  <a:noFill/>
                </a:ln>
                <a:solidFill>
                  <a:prstClr val="black"/>
                </a:solidFill>
                <a:effectLst/>
                <a:uLnTx/>
                <a:uFillTx/>
                <a:latin typeface="Calibri"/>
                <a:ea typeface="+mn-ea"/>
                <a:cs typeface="+mn-cs"/>
              </a:rPr>
            </a:b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BB0F27B-6822-8553-7D49-AEC43AB45BE1}"/>
              </a:ext>
            </a:extLst>
          </p:cNvPr>
          <p:cNvSpPr txBox="1"/>
          <p:nvPr/>
        </p:nvSpPr>
        <p:spPr>
          <a:xfrm>
            <a:off x="2749784" y="1345075"/>
            <a:ext cx="7045726"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McGowan Transcriptions has been a leading digital transcription agency in the UK since 1993, specialising in providing accurate and confidential multiple-voice transcriptions to various industries, including </a:t>
            </a:r>
            <a:r>
              <a:rPr kumimoji="0" lang="en-GB"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market research, medical</a:t>
            </a:r>
            <a:r>
              <a:rPr kumimoji="0" lang="en-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and </a:t>
            </a:r>
            <a:r>
              <a:rPr kumimoji="0" lang="en-GB"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legal</a:t>
            </a:r>
            <a:r>
              <a:rPr kumimoji="0" lang="en-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sectors. Our services prioritise quality control and security, which is especially crucial in fields where accuracy and confidentiality are essential for research and analysis purposes.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99%+ accuracy guaranteed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Fast-track service from 4 hours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Humans only – NO automation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Dedicated team of professional UK transcribers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Members of AQR and MRS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GDPR and Cyber Essentials Compliant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Get it right first time, every time</a:t>
            </a:r>
          </a:p>
        </p:txBody>
      </p:sp>
      <p:sp>
        <p:nvSpPr>
          <p:cNvPr id="12" name="TextBox 11">
            <a:extLst>
              <a:ext uri="{FF2B5EF4-FFF2-40B4-BE49-F238E27FC236}">
                <a16:creationId xmlns:a16="http://schemas.microsoft.com/office/drawing/2014/main" id="{A0927D34-8C7D-7C1B-CEA1-24556C551904}"/>
              </a:ext>
            </a:extLst>
          </p:cNvPr>
          <p:cNvSpPr txBox="1"/>
          <p:nvPr/>
        </p:nvSpPr>
        <p:spPr>
          <a:xfrm>
            <a:off x="6357667" y="5184475"/>
            <a:ext cx="5593267" cy="86177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prstClr val="black"/>
                </a:solidFill>
                <a:effectLst/>
                <a:uLnTx/>
                <a:uFillTx/>
                <a:latin typeface="Calibri"/>
                <a:ea typeface="+mn-ea"/>
                <a:cs typeface="+mn-cs"/>
              </a:rPr>
              <a:t>T: Free Phone (UK): 0800 158 3733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prstClr val="black"/>
                </a:solidFill>
                <a:effectLst/>
                <a:uLnTx/>
                <a:uFillTx/>
                <a:latin typeface="Calibri"/>
                <a:ea typeface="+mn-ea"/>
                <a:cs typeface="+mn-cs"/>
              </a:rPr>
              <a:t>E: office@mcgowantranscriptions.co.uk</a:t>
            </a:r>
          </a:p>
        </p:txBody>
      </p:sp>
      <p:pic>
        <p:nvPicPr>
          <p:cNvPr id="3" name="Picture 2">
            <a:extLst>
              <a:ext uri="{FF2B5EF4-FFF2-40B4-BE49-F238E27FC236}">
                <a16:creationId xmlns:a16="http://schemas.microsoft.com/office/drawing/2014/main" id="{9ABCAB86-3BAB-6C02-9309-A1EABF2321DD}"/>
              </a:ext>
            </a:extLst>
          </p:cNvPr>
          <p:cNvPicPr>
            <a:picLocks noChangeAspect="1"/>
          </p:cNvPicPr>
          <p:nvPr/>
        </p:nvPicPr>
        <p:blipFill>
          <a:blip r:embed="rId6"/>
          <a:stretch>
            <a:fillRect/>
          </a:stretch>
        </p:blipFill>
        <p:spPr>
          <a:xfrm>
            <a:off x="8007100" y="6043007"/>
            <a:ext cx="4023845" cy="509687"/>
          </a:xfrm>
          <a:prstGeom prst="rect">
            <a:avLst/>
          </a:prstGeom>
        </p:spPr>
      </p:pic>
    </p:spTree>
    <p:extLst>
      <p:ext uri="{BB962C8B-B14F-4D97-AF65-F5344CB8AC3E}">
        <p14:creationId xmlns:p14="http://schemas.microsoft.com/office/powerpoint/2010/main" val="918900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999683-79EB-4D40-AAA6-D87E62241428}"/>
              </a:ext>
            </a:extLst>
          </p:cNvPr>
          <p:cNvSpPr/>
          <p:nvPr/>
        </p:nvSpPr>
        <p:spPr>
          <a:xfrm>
            <a:off x="432473" y="702672"/>
            <a:ext cx="11195538" cy="553998"/>
          </a:xfrm>
          <a:prstGeom prst="rect">
            <a:avLst/>
          </a:prstGeom>
          <a:noFill/>
        </p:spPr>
        <p:txBody>
          <a:bodyPr wrap="square" lIns="0" tIns="0" rIns="0" bIns="0" anchor="ctr">
            <a:spAutoFit/>
          </a:bodyPr>
          <a:lstStyle/>
          <a:p>
            <a:r>
              <a:rPr lang="en-GB" sz="3600" b="1" dirty="0">
                <a:latin typeface="Calibri" panose="020F0502020204030204" pitchFamily="34" charset="0"/>
                <a:cs typeface="Calibri" panose="020F0502020204030204" pitchFamily="34" charset="0"/>
              </a:rPr>
              <a:t>Hurdles: Shopping</a:t>
            </a:r>
            <a:endParaRPr lang="en-GB" sz="360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FA694A10-BA95-C942-A66E-5C8EB452A78A}"/>
              </a:ext>
            </a:extLst>
          </p:cNvPr>
          <p:cNvSpPr/>
          <p:nvPr/>
        </p:nvSpPr>
        <p:spPr>
          <a:xfrm>
            <a:off x="442913" y="1429645"/>
            <a:ext cx="11557744" cy="4987687"/>
          </a:xfrm>
          <a:prstGeom prst="rect">
            <a:avLst/>
          </a:prstGeom>
        </p:spPr>
        <p:txBody>
          <a:bodyPr wrap="square" lIns="0" tIns="0" rIns="0" bIns="0" numCol="1" spcCol="360000">
            <a:noAutofit/>
          </a:bodyPr>
          <a:lstStyle/>
          <a:p>
            <a:r>
              <a:rPr lang="en-GB" b="1" spc="-20" dirty="0"/>
              <a:t>Can need to plan things in advance</a:t>
            </a:r>
            <a:endParaRPr lang="en-GB" spc="-20" dirty="0"/>
          </a:p>
          <a:p>
            <a:r>
              <a:rPr lang="en-GB" i="1" spc="-20" dirty="0"/>
              <a:t>That’s why many autistic people plan their routes in advance, avoiding the specific places</a:t>
            </a:r>
            <a:r>
              <a:rPr lang="en-GB" spc="-20" dirty="0"/>
              <a:t>. </a:t>
            </a:r>
            <a:r>
              <a:rPr lang="en-GB" b="1" spc="-20" dirty="0"/>
              <a:t>(Neurodivergent Advocate)</a:t>
            </a:r>
            <a:endParaRPr lang="en-GB" spc="-20" dirty="0"/>
          </a:p>
          <a:p>
            <a:br>
              <a:rPr lang="en-GB" spc="-20" dirty="0"/>
            </a:br>
            <a:r>
              <a:rPr lang="en-GB" b="1" spc="-20" dirty="0"/>
              <a:t>Familiarity can be very important for autism</a:t>
            </a:r>
            <a:endParaRPr lang="en-GB" spc="-20" dirty="0"/>
          </a:p>
          <a:p>
            <a:r>
              <a:rPr lang="en-GB" i="1" spc="-20" dirty="0"/>
              <a:t>If there are the adult autistic people who go to the grocery stores and they’re very independent because autism </a:t>
            </a:r>
            <a:br>
              <a:rPr lang="en-GB" i="1" spc="-20" dirty="0"/>
            </a:br>
            <a:r>
              <a:rPr lang="en-GB" i="1" spc="-20" dirty="0"/>
              <a:t>is the spectrum, so usually a person, what he or she eats, and sometimes they eat the same for years. </a:t>
            </a:r>
            <a:br>
              <a:rPr lang="en-GB" i="1" spc="-20" dirty="0"/>
            </a:br>
            <a:r>
              <a:rPr lang="en-GB" i="1" spc="-20" dirty="0"/>
              <a:t>So they often go and buy those products which they know are familiar. </a:t>
            </a:r>
            <a:r>
              <a:rPr lang="en-GB" b="1" spc="-20" dirty="0"/>
              <a:t>(Neurodivergent Advocate)</a:t>
            </a:r>
          </a:p>
          <a:p>
            <a:endParaRPr lang="en-GB" sz="1000" b="1" spc="-20" dirty="0"/>
          </a:p>
          <a:p>
            <a:r>
              <a:rPr lang="en-US" i="1" spc="-20" dirty="0"/>
              <a:t>Familiarity is important to autistic people. </a:t>
            </a:r>
            <a:r>
              <a:rPr lang="en-GB" b="1" spc="-20" dirty="0"/>
              <a:t>(Neurodivergent Advocate)</a:t>
            </a:r>
          </a:p>
          <a:p>
            <a:br>
              <a:rPr lang="en-GB" spc="-20" dirty="0"/>
            </a:br>
            <a:r>
              <a:rPr lang="en-GB" b="1" spc="-20" dirty="0"/>
              <a:t>Can become fixated on one thing in store</a:t>
            </a:r>
            <a:endParaRPr lang="en-GB" spc="-20" dirty="0"/>
          </a:p>
          <a:p>
            <a:r>
              <a:rPr lang="en-GB" i="1" spc="-20" dirty="0"/>
              <a:t>They might not be interested in the variety of things at the store, but they might be just into one thing. For example, some may be interested in plastic bottles, and that will be the only thing they pay attention to in a store. </a:t>
            </a:r>
            <a:r>
              <a:rPr lang="en-GB" b="1" spc="-20" dirty="0"/>
              <a:t>(Neurodivergent Advocate)</a:t>
            </a:r>
          </a:p>
          <a:p>
            <a:endParaRPr lang="en-GB" b="1" spc="-20" dirty="0"/>
          </a:p>
          <a:p>
            <a:r>
              <a:rPr lang="en-GB" b="1" spc="-20" dirty="0"/>
              <a:t>People with ADHD can like novelty and familiarity combined</a:t>
            </a:r>
          </a:p>
          <a:p>
            <a:r>
              <a:rPr lang="en-US" i="1" spc="-20" dirty="0"/>
              <a:t>People with </a:t>
            </a:r>
            <a:r>
              <a:rPr lang="en-US" b="1" i="1" spc="-20" dirty="0"/>
              <a:t>ADHD</a:t>
            </a:r>
            <a:r>
              <a:rPr lang="en-US" i="1" spc="-20" dirty="0"/>
              <a:t> like novelty, they like new things but then they like the familiarity – so they like limited editions, so it’s a bit different for a little while and then you change it back, like for Christmas, something that’s a bit unusual but then you change it back again, that could work quite well because it’s novel at different times of the year. </a:t>
            </a:r>
            <a:r>
              <a:rPr lang="en-GB" b="1" spc="-20" dirty="0"/>
              <a:t>(Neurodivergent Advocate)</a:t>
            </a:r>
          </a:p>
        </p:txBody>
      </p:sp>
      <p:sp>
        <p:nvSpPr>
          <p:cNvPr id="4" name="Slide Number Placeholder 2">
            <a:extLst>
              <a:ext uri="{FF2B5EF4-FFF2-40B4-BE49-F238E27FC236}">
                <a16:creationId xmlns:a16="http://schemas.microsoft.com/office/drawing/2014/main" id="{74965201-5585-4B41-A426-6B745C4E5AAE}"/>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30</a:t>
            </a:fld>
            <a:endParaRPr lang="en-GB" sz="1200" dirty="0"/>
          </a:p>
        </p:txBody>
      </p:sp>
    </p:spTree>
    <p:extLst>
      <p:ext uri="{BB962C8B-B14F-4D97-AF65-F5344CB8AC3E}">
        <p14:creationId xmlns:p14="http://schemas.microsoft.com/office/powerpoint/2010/main" val="4042158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AD8F8-5AD7-7A46-8327-862338746E6E}"/>
              </a:ext>
            </a:extLst>
          </p:cNvPr>
          <p:cNvSpPr/>
          <p:nvPr/>
        </p:nvSpPr>
        <p:spPr>
          <a:xfrm>
            <a:off x="450749" y="740313"/>
            <a:ext cx="11195538" cy="492443"/>
          </a:xfrm>
          <a:prstGeom prst="rect">
            <a:avLst/>
          </a:prstGeom>
          <a:noFill/>
        </p:spPr>
        <p:txBody>
          <a:bodyPr wrap="square" lIns="0" tIns="0" rIns="0" bIns="0" anchor="ctr">
            <a:spAutoFit/>
          </a:bodyPr>
          <a:lstStyle/>
          <a:p>
            <a:r>
              <a:rPr lang="en-GB" sz="3200" b="1" dirty="0">
                <a:latin typeface="Calibri" panose="020F0502020204030204" pitchFamily="34" charset="0"/>
                <a:cs typeface="Calibri" panose="020F0502020204030204" pitchFamily="34" charset="0"/>
              </a:rPr>
              <a:t>What we found in </a:t>
            </a:r>
            <a:r>
              <a:rPr lang="en-GB" sz="3200" b="1" dirty="0" err="1">
                <a:latin typeface="Calibri" panose="020F0502020204030204" pitchFamily="34" charset="0"/>
                <a:cs typeface="Calibri" panose="020F0502020204030204" pitchFamily="34" charset="0"/>
              </a:rPr>
              <a:t>Femcare</a:t>
            </a:r>
            <a:endParaRPr lang="en-GB" sz="3200" dirty="0">
              <a:latin typeface="Calibri" panose="020F0502020204030204" pitchFamily="34" charset="0"/>
              <a:cs typeface="Calibri" panose="020F0502020204030204" pitchFamily="34" charset="0"/>
            </a:endParaRPr>
          </a:p>
        </p:txBody>
      </p:sp>
      <p:sp>
        <p:nvSpPr>
          <p:cNvPr id="4" name="Slide Number Placeholder 2">
            <a:extLst>
              <a:ext uri="{FF2B5EF4-FFF2-40B4-BE49-F238E27FC236}">
                <a16:creationId xmlns:a16="http://schemas.microsoft.com/office/drawing/2014/main" id="{09B20903-66D6-AD47-9E1A-4EBB3E5CE14A}"/>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31</a:t>
            </a:fld>
            <a:endParaRPr lang="en-GB" sz="1200" dirty="0"/>
          </a:p>
        </p:txBody>
      </p:sp>
      <p:pic>
        <p:nvPicPr>
          <p:cNvPr id="8" name="Picture 7">
            <a:extLst>
              <a:ext uri="{FF2B5EF4-FFF2-40B4-BE49-F238E27FC236}">
                <a16:creationId xmlns:a16="http://schemas.microsoft.com/office/drawing/2014/main" id="{EAAEA527-B4C9-0649-9AA1-D4D8194DB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645" y="1180177"/>
            <a:ext cx="11496599" cy="5273011"/>
          </a:xfrm>
          <a:prstGeom prst="rect">
            <a:avLst/>
          </a:prstGeom>
        </p:spPr>
      </p:pic>
    </p:spTree>
    <p:extLst>
      <p:ext uri="{BB962C8B-B14F-4D97-AF65-F5344CB8AC3E}">
        <p14:creationId xmlns:p14="http://schemas.microsoft.com/office/powerpoint/2010/main" val="3427644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magenta, pink, violet, art&#10;&#10;Description automatically generated">
            <a:extLst>
              <a:ext uri="{FF2B5EF4-FFF2-40B4-BE49-F238E27FC236}">
                <a16:creationId xmlns:a16="http://schemas.microsoft.com/office/drawing/2014/main" id="{7F8A7FA7-B150-06A7-6079-90D20EF93CA2}"/>
              </a:ext>
            </a:extLst>
          </p:cNvPr>
          <p:cNvPicPr>
            <a:picLocks noChangeAspect="1"/>
          </p:cNvPicPr>
          <p:nvPr/>
        </p:nvPicPr>
        <p:blipFill rotWithShape="1">
          <a:blip r:embed="rId2">
            <a:extLst>
              <a:ext uri="{28A0092B-C50C-407E-A947-70E740481C1C}">
                <a14:useLocalDpi xmlns:a14="http://schemas.microsoft.com/office/drawing/2010/main" val="0"/>
              </a:ext>
            </a:extLst>
          </a:blip>
          <a:srcRect l="5428" r="1286"/>
          <a:stretch/>
        </p:blipFill>
        <p:spPr>
          <a:xfrm>
            <a:off x="0" y="584682"/>
            <a:ext cx="12192000" cy="6273317"/>
          </a:xfrm>
          <a:prstGeom prst="rect">
            <a:avLst/>
          </a:prstGeom>
        </p:spPr>
      </p:pic>
      <p:sp>
        <p:nvSpPr>
          <p:cNvPr id="3" name="TextBox 2">
            <a:extLst>
              <a:ext uri="{FF2B5EF4-FFF2-40B4-BE49-F238E27FC236}">
                <a16:creationId xmlns:a16="http://schemas.microsoft.com/office/drawing/2014/main" id="{30A35B21-8CBC-7705-8818-42064CC2F4D3}"/>
              </a:ext>
            </a:extLst>
          </p:cNvPr>
          <p:cNvSpPr txBox="1"/>
          <p:nvPr/>
        </p:nvSpPr>
        <p:spPr>
          <a:xfrm>
            <a:off x="423812" y="908050"/>
            <a:ext cx="8136244" cy="4616648"/>
          </a:xfrm>
          <a:prstGeom prst="rect">
            <a:avLst/>
          </a:prstGeom>
          <a:noFill/>
        </p:spPr>
        <p:txBody>
          <a:bodyPr wrap="square" lIns="0" tIns="0" rIns="0" bIns="0" rtlCol="0">
            <a:spAutoFit/>
          </a:bodyPr>
          <a:lstStyle/>
          <a:p>
            <a:r>
              <a:rPr lang="en-US" sz="6000" dirty="0">
                <a:solidFill>
                  <a:schemeClr val="tx2"/>
                </a:solidFill>
                <a:latin typeface="Calibri" panose="020F0502020204030204" pitchFamily="34" charset="0"/>
                <a:ea typeface="Helvetica" charset="0"/>
                <a:cs typeface="Calibri" panose="020F0502020204030204" pitchFamily="34" charset="0"/>
              </a:rPr>
              <a:t>4. Representation: Disability and neurodiversity</a:t>
            </a:r>
          </a:p>
          <a:p>
            <a:endParaRPr lang="en-US" sz="6000" dirty="0">
              <a:solidFill>
                <a:schemeClr val="tx2"/>
              </a:solidFill>
              <a:latin typeface="Calibri" panose="020F0502020204030204" pitchFamily="34" charset="0"/>
              <a:ea typeface="Helvetica" charset="0"/>
              <a:cs typeface="Calibri" panose="020F0502020204030204" pitchFamily="34" charset="0"/>
            </a:endParaRPr>
          </a:p>
          <a:p>
            <a:endParaRPr lang="en-US" sz="6000" dirty="0">
              <a:solidFill>
                <a:schemeClr val="tx2"/>
              </a:solidFill>
              <a:latin typeface="Calibri" panose="020F0502020204030204" pitchFamily="34" charset="0"/>
              <a:ea typeface="Helvetica" charset="0"/>
              <a:cs typeface="Calibri" panose="020F0502020204030204" pitchFamily="34" charset="0"/>
            </a:endParaRPr>
          </a:p>
        </p:txBody>
      </p:sp>
    </p:spTree>
    <p:extLst>
      <p:ext uri="{BB962C8B-B14F-4D97-AF65-F5344CB8AC3E}">
        <p14:creationId xmlns:p14="http://schemas.microsoft.com/office/powerpoint/2010/main" val="2112660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4CB3BE-6BF5-CE42-B026-A94CCB11FA2E}"/>
              </a:ext>
            </a:extLst>
          </p:cNvPr>
          <p:cNvSpPr/>
          <p:nvPr/>
        </p:nvSpPr>
        <p:spPr>
          <a:xfrm>
            <a:off x="407368" y="740313"/>
            <a:ext cx="11195538" cy="492443"/>
          </a:xfrm>
          <a:prstGeom prst="rect">
            <a:avLst/>
          </a:prstGeom>
          <a:noFill/>
        </p:spPr>
        <p:txBody>
          <a:bodyPr wrap="square" lIns="0" tIns="0" rIns="0" bIns="0" anchor="ctr">
            <a:spAutoFit/>
          </a:bodyPr>
          <a:lstStyle/>
          <a:p>
            <a:r>
              <a:rPr lang="en-GB" sz="3200" b="1" dirty="0">
                <a:latin typeface="Calibri" panose="020F0502020204030204" pitchFamily="34" charset="0"/>
                <a:cs typeface="Calibri" panose="020F0502020204030204" pitchFamily="34" charset="0"/>
              </a:rPr>
              <a:t>Representation has improved…</a:t>
            </a:r>
            <a:endParaRPr lang="en-GB" sz="3200" dirty="0">
              <a:latin typeface="Calibri" panose="020F0502020204030204" pitchFamily="34" charset="0"/>
              <a:cs typeface="Calibri" panose="020F0502020204030204" pitchFamily="34" charset="0"/>
            </a:endParaRPr>
          </a:p>
        </p:txBody>
      </p:sp>
      <p:sp>
        <p:nvSpPr>
          <p:cNvPr id="4" name="Slide Number Placeholder 2">
            <a:extLst>
              <a:ext uri="{FF2B5EF4-FFF2-40B4-BE49-F238E27FC236}">
                <a16:creationId xmlns:a16="http://schemas.microsoft.com/office/drawing/2014/main" id="{55FA29B7-557C-D745-B743-52540914F5CC}"/>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33</a:t>
            </a:fld>
            <a:endParaRPr lang="en-GB" sz="1200" dirty="0"/>
          </a:p>
        </p:txBody>
      </p:sp>
      <p:pic>
        <p:nvPicPr>
          <p:cNvPr id="2" name="Picture 1">
            <a:extLst>
              <a:ext uri="{FF2B5EF4-FFF2-40B4-BE49-F238E27FC236}">
                <a16:creationId xmlns:a16="http://schemas.microsoft.com/office/drawing/2014/main" id="{D7380AF8-9AFD-1BC8-8365-67358057C4FC}"/>
              </a:ext>
            </a:extLst>
          </p:cNvPr>
          <p:cNvPicPr>
            <a:picLocks noChangeAspect="1"/>
          </p:cNvPicPr>
          <p:nvPr/>
        </p:nvPicPr>
        <p:blipFill rotWithShape="1">
          <a:blip r:embed="rId2"/>
          <a:srcRect l="5880" r="2606"/>
          <a:stretch/>
        </p:blipFill>
        <p:spPr>
          <a:xfrm>
            <a:off x="6132004" y="1658711"/>
            <a:ext cx="5683504" cy="4134910"/>
          </a:xfrm>
          <a:prstGeom prst="rect">
            <a:avLst/>
          </a:prstGeom>
        </p:spPr>
      </p:pic>
      <p:pic>
        <p:nvPicPr>
          <p:cNvPr id="6" name="Picture 2" descr="Top Ten Most Famous Wheelchair Users - Invictus Active">
            <a:extLst>
              <a:ext uri="{FF2B5EF4-FFF2-40B4-BE49-F238E27FC236}">
                <a16:creationId xmlns:a16="http://schemas.microsoft.com/office/drawing/2014/main" id="{C343439D-CFA7-B64D-57BE-744D216775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59"/>
          <a:stretch/>
        </p:blipFill>
        <p:spPr bwMode="auto">
          <a:xfrm>
            <a:off x="407367" y="1665288"/>
            <a:ext cx="5575495" cy="412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55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4CB3BE-6BF5-CE42-B026-A94CCB11FA2E}"/>
              </a:ext>
            </a:extLst>
          </p:cNvPr>
          <p:cNvSpPr/>
          <p:nvPr/>
        </p:nvSpPr>
        <p:spPr>
          <a:xfrm>
            <a:off x="407368" y="728700"/>
            <a:ext cx="11195538" cy="492443"/>
          </a:xfrm>
          <a:prstGeom prst="rect">
            <a:avLst/>
          </a:prstGeom>
          <a:noFill/>
        </p:spPr>
        <p:txBody>
          <a:bodyPr wrap="square" lIns="0" tIns="0" rIns="0" bIns="0" anchor="ctr">
            <a:spAutoFit/>
          </a:bodyPr>
          <a:lstStyle/>
          <a:p>
            <a:r>
              <a:rPr lang="en-GB" sz="3200" b="1" dirty="0">
                <a:latin typeface="Calibri" panose="020F0502020204030204" pitchFamily="34" charset="0"/>
                <a:cs typeface="Calibri" panose="020F0502020204030204" pitchFamily="34" charset="0"/>
              </a:rPr>
              <a:t>… but often are seen as villains</a:t>
            </a:r>
            <a:endParaRPr lang="en-GB" sz="3200" dirty="0">
              <a:latin typeface="Calibri" panose="020F0502020204030204" pitchFamily="34" charset="0"/>
              <a:cs typeface="Calibri" panose="020F0502020204030204" pitchFamily="34" charset="0"/>
            </a:endParaRPr>
          </a:p>
        </p:txBody>
      </p:sp>
      <p:sp>
        <p:nvSpPr>
          <p:cNvPr id="4" name="Slide Number Placeholder 2">
            <a:extLst>
              <a:ext uri="{FF2B5EF4-FFF2-40B4-BE49-F238E27FC236}">
                <a16:creationId xmlns:a16="http://schemas.microsoft.com/office/drawing/2014/main" id="{55FA29B7-557C-D745-B743-52540914F5CC}"/>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34</a:t>
            </a:fld>
            <a:endParaRPr lang="en-GB" sz="1200" dirty="0"/>
          </a:p>
        </p:txBody>
      </p:sp>
      <p:pic>
        <p:nvPicPr>
          <p:cNvPr id="2050" name="Picture 2" descr="Danny DeVito Reflects on Returning to the Penguin in New Comic">
            <a:extLst>
              <a:ext uri="{FF2B5EF4-FFF2-40B4-BE49-F238E27FC236}">
                <a16:creationId xmlns:a16="http://schemas.microsoft.com/office/drawing/2014/main" id="{CC542A96-8A6E-2872-0A66-44E415B63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9" y="1450965"/>
            <a:ext cx="4287612" cy="24117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imer: Superpowers and Villains – Framing Disability">
            <a:extLst>
              <a:ext uri="{FF2B5EF4-FFF2-40B4-BE49-F238E27FC236}">
                <a16:creationId xmlns:a16="http://schemas.microsoft.com/office/drawing/2014/main" id="{4D80D327-8A7A-D58F-F982-8266CC60A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990" y="1450965"/>
            <a:ext cx="3665127" cy="24117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sabled Villains">
            <a:extLst>
              <a:ext uri="{FF2B5EF4-FFF2-40B4-BE49-F238E27FC236}">
                <a16:creationId xmlns:a16="http://schemas.microsoft.com/office/drawing/2014/main" id="{3DAFB48D-BF49-CE5F-D71E-66EFF52179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855" b="20201"/>
          <a:stretch/>
        </p:blipFill>
        <p:spPr bwMode="auto">
          <a:xfrm>
            <a:off x="8728956" y="1464359"/>
            <a:ext cx="3251994" cy="23983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isability in Films: Representation or Recrimination?">
            <a:extLst>
              <a:ext uri="{FF2B5EF4-FFF2-40B4-BE49-F238E27FC236}">
                <a16:creationId xmlns:a16="http://schemas.microsoft.com/office/drawing/2014/main" id="{15A16FE9-9D38-48B4-F9A2-40AA352698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369" y="4042767"/>
            <a:ext cx="3212152" cy="241178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 Problem with the “Disabled Villain” Trope — The Nora Project">
            <a:extLst>
              <a:ext uri="{FF2B5EF4-FFF2-40B4-BE49-F238E27FC236}">
                <a16:creationId xmlns:a16="http://schemas.microsoft.com/office/drawing/2014/main" id="{1E917B9F-CE32-2A42-D06C-89166D9FB8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1744" y="4041406"/>
            <a:ext cx="4287612" cy="241178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he disabled villain: why sensitivity reading can't kill off this ugly  trope | Disability | The Guardian">
            <a:extLst>
              <a:ext uri="{FF2B5EF4-FFF2-40B4-BE49-F238E27FC236}">
                <a16:creationId xmlns:a16="http://schemas.microsoft.com/office/drawing/2014/main" id="{C24DCE9A-AC87-24EC-F9E2-4F992ED4229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308" r="2396"/>
          <a:stretch/>
        </p:blipFill>
        <p:spPr bwMode="auto">
          <a:xfrm>
            <a:off x="8251579" y="4041406"/>
            <a:ext cx="3729371" cy="239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555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64559C-C4FA-CD46-8E85-95DED2A831D2}"/>
              </a:ext>
            </a:extLst>
          </p:cNvPr>
          <p:cNvSpPr txBox="1"/>
          <p:nvPr/>
        </p:nvSpPr>
        <p:spPr>
          <a:xfrm>
            <a:off x="299976" y="1448780"/>
            <a:ext cx="3167732" cy="4044125"/>
          </a:xfrm>
          <a:prstGeom prst="rect">
            <a:avLst/>
          </a:prstGeom>
          <a:noFill/>
        </p:spPr>
        <p:txBody>
          <a:bodyPr wrap="square" lIns="0" tIns="0" rIns="0" bIns="0" numCol="1" spcCol="180000" rtlCol="0">
            <a:noAutofit/>
          </a:bodyPr>
          <a:lstStyle/>
          <a:p>
            <a:pPr marL="198900" indent="-198900">
              <a:spcAft>
                <a:spcPts val="600"/>
              </a:spcAft>
              <a:buClr>
                <a:schemeClr val="accent1"/>
              </a:buClr>
              <a:buSzPct val="111000"/>
              <a:buFont typeface="Arial" panose="020B0604020202020204" pitchFamily="34" charset="0"/>
              <a:buChar char="•"/>
            </a:pPr>
            <a:r>
              <a:rPr lang="en-GB" dirty="0">
                <a:effectLst/>
                <a:latin typeface="Calibri" panose="020F0502020204030204" pitchFamily="34" charset="0"/>
                <a:ea typeface="Calibri" panose="020F0502020204030204" pitchFamily="34" charset="0"/>
                <a:cs typeface="Calibri" panose="020F0502020204030204" pitchFamily="34" charset="0"/>
              </a:rPr>
              <a:t>Social media has improved disabled voices</a:t>
            </a:r>
          </a:p>
          <a:p>
            <a:pPr marL="198900" indent="-198900">
              <a:spcAft>
                <a:spcPts val="600"/>
              </a:spcAft>
              <a:buClr>
                <a:schemeClr val="accent1"/>
              </a:buClr>
              <a:buSzPct val="111000"/>
              <a:buFont typeface="Arial" panose="020B0604020202020204" pitchFamily="34" charset="0"/>
              <a:buChar char="•"/>
            </a:pPr>
            <a:r>
              <a:rPr lang="en-GB" dirty="0">
                <a:latin typeface="Calibri" panose="020F0502020204030204" pitchFamily="34" charset="0"/>
                <a:cs typeface="Calibri" panose="020F0502020204030204" pitchFamily="34" charset="0"/>
              </a:rPr>
              <a:t>Tik Tok is game changer</a:t>
            </a:r>
          </a:p>
          <a:p>
            <a:pPr marL="198900" indent="-198900">
              <a:spcAft>
                <a:spcPts val="600"/>
              </a:spcAft>
              <a:buClr>
                <a:schemeClr val="accent1"/>
              </a:buClr>
              <a:buSzPct val="111000"/>
              <a:buFont typeface="Arial" panose="020B0604020202020204" pitchFamily="34" charset="0"/>
              <a:buChar char="•"/>
            </a:pPr>
            <a:r>
              <a:rPr lang="en-GB" dirty="0">
                <a:latin typeface="Calibri" panose="020F0502020204030204" pitchFamily="34" charset="0"/>
                <a:cs typeface="Calibri" panose="020F0502020204030204" pitchFamily="34" charset="0"/>
              </a:rPr>
              <a:t>Content has shifted from disability content to passion points</a:t>
            </a:r>
          </a:p>
          <a:p>
            <a:pPr marL="198900" indent="-198900">
              <a:spcAft>
                <a:spcPts val="600"/>
              </a:spcAft>
              <a:buClr>
                <a:schemeClr val="accent1"/>
              </a:buClr>
              <a:buSzPct val="111000"/>
              <a:buFont typeface="Arial" panose="020B0604020202020204" pitchFamily="34" charset="0"/>
              <a:buChar char="•"/>
            </a:pPr>
            <a:r>
              <a:rPr lang="en-GB" dirty="0">
                <a:effectLst/>
                <a:latin typeface="Calibri" panose="020F0502020204030204" pitchFamily="34" charset="0"/>
                <a:ea typeface="Calibri" panose="020F0502020204030204" pitchFamily="34" charset="0"/>
                <a:cs typeface="Calibri" panose="020F0502020204030204" pitchFamily="34" charset="0"/>
              </a:rPr>
              <a:t>Algorithms can mean content does not always get through</a:t>
            </a:r>
          </a:p>
          <a:p>
            <a:pPr marL="198900" indent="-198900">
              <a:spcAft>
                <a:spcPts val="600"/>
              </a:spcAft>
              <a:buClr>
                <a:schemeClr val="accent1"/>
              </a:buClr>
              <a:buSzPct val="111000"/>
              <a:buFont typeface="Arial" panose="020B0604020202020204" pitchFamily="34" charset="0"/>
              <a:buChar char="•"/>
            </a:pPr>
            <a:r>
              <a:rPr lang="en-GB" dirty="0">
                <a:latin typeface="Calibri" panose="020F0502020204030204" pitchFamily="34" charset="0"/>
                <a:cs typeface="Calibri" panose="020F0502020204030204" pitchFamily="34" charset="0"/>
              </a:rPr>
              <a:t>Some content can be stuck in an echo chamber</a:t>
            </a:r>
          </a:p>
          <a:p>
            <a:pPr marL="198900" indent="-198900">
              <a:spcAft>
                <a:spcPts val="600"/>
              </a:spcAft>
              <a:buClr>
                <a:schemeClr val="accent1"/>
              </a:buClr>
              <a:buSzPct val="111000"/>
              <a:buFont typeface="Arial" panose="020B0604020202020204" pitchFamily="34" charset="0"/>
              <a:buChar char="•"/>
            </a:pPr>
            <a:r>
              <a:rPr lang="en-GB" dirty="0">
                <a:latin typeface="Calibri" panose="020F0502020204030204" pitchFamily="34" charset="0"/>
                <a:cs typeface="Calibri" panose="020F0502020204030204" pitchFamily="34" charset="0"/>
              </a:rPr>
              <a:t>AR/VR will be a gamechanger</a:t>
            </a:r>
          </a:p>
        </p:txBody>
      </p:sp>
      <p:sp>
        <p:nvSpPr>
          <p:cNvPr id="3" name="Rectangle 2">
            <a:extLst>
              <a:ext uri="{FF2B5EF4-FFF2-40B4-BE49-F238E27FC236}">
                <a16:creationId xmlns:a16="http://schemas.microsoft.com/office/drawing/2014/main" id="{97046C69-A4BE-4046-8A01-04CEB9C69AED}"/>
              </a:ext>
            </a:extLst>
          </p:cNvPr>
          <p:cNvSpPr/>
          <p:nvPr/>
        </p:nvSpPr>
        <p:spPr>
          <a:xfrm>
            <a:off x="407988" y="727547"/>
            <a:ext cx="4787912" cy="492443"/>
          </a:xfrm>
          <a:prstGeom prst="rect">
            <a:avLst/>
          </a:prstGeom>
        </p:spPr>
        <p:txBody>
          <a:bodyPr wrap="square" lIns="0" tIns="0" rIns="0" bIns="0">
            <a:spAutoFit/>
          </a:bodyPr>
          <a:lstStyle/>
          <a:p>
            <a:pPr lvl="0"/>
            <a:r>
              <a:rPr lang="en-US" sz="3200" b="1" dirty="0">
                <a:latin typeface="Calibri" panose="020F0502020204030204" pitchFamily="34" charset="0"/>
                <a:ea typeface="Helvetica Neue" charset="0"/>
                <a:cs typeface="Calibri" panose="020F0502020204030204" pitchFamily="34" charset="0"/>
              </a:rPr>
              <a:t>Social media </a:t>
            </a:r>
            <a:endParaRPr lang="en-GB" sz="3200" dirty="0">
              <a:latin typeface="Calibri" panose="020F0502020204030204" pitchFamily="34" charset="0"/>
              <a:ea typeface="Helvetica Neue" charset="0"/>
              <a:cs typeface="Calibri" panose="020F0502020204030204" pitchFamily="34" charset="0"/>
            </a:endParaRPr>
          </a:p>
        </p:txBody>
      </p:sp>
      <p:sp>
        <p:nvSpPr>
          <p:cNvPr id="5" name="Slide Number Placeholder 2">
            <a:extLst>
              <a:ext uri="{FF2B5EF4-FFF2-40B4-BE49-F238E27FC236}">
                <a16:creationId xmlns:a16="http://schemas.microsoft.com/office/drawing/2014/main" id="{198A01E8-87EA-9A42-ABA3-DDD6C0033C10}"/>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35</a:t>
            </a:fld>
            <a:endParaRPr lang="en-GB" sz="1200" dirty="0"/>
          </a:p>
        </p:txBody>
      </p:sp>
      <p:pic>
        <p:nvPicPr>
          <p:cNvPr id="3074" name="Picture 2" descr="Disability and TikTok | Blog | Independent Lens">
            <a:extLst>
              <a:ext uri="{FF2B5EF4-FFF2-40B4-BE49-F238E27FC236}">
                <a16:creationId xmlns:a16="http://schemas.microsoft.com/office/drawing/2014/main" id="{A2FBB8FC-B844-2C4B-A4FD-CAE9601E8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5804" y="1448780"/>
            <a:ext cx="8076220" cy="408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629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magenta, pink, violet, art&#10;&#10;Description automatically generated">
            <a:extLst>
              <a:ext uri="{FF2B5EF4-FFF2-40B4-BE49-F238E27FC236}">
                <a16:creationId xmlns:a16="http://schemas.microsoft.com/office/drawing/2014/main" id="{CBA76E66-3EFB-E698-26FB-B5A54FDC8942}"/>
              </a:ext>
            </a:extLst>
          </p:cNvPr>
          <p:cNvPicPr>
            <a:picLocks noChangeAspect="1"/>
          </p:cNvPicPr>
          <p:nvPr/>
        </p:nvPicPr>
        <p:blipFill rotWithShape="1">
          <a:blip r:embed="rId2">
            <a:extLst>
              <a:ext uri="{28A0092B-C50C-407E-A947-70E740481C1C}">
                <a14:useLocalDpi xmlns:a14="http://schemas.microsoft.com/office/drawing/2010/main" val="0"/>
              </a:ext>
            </a:extLst>
          </a:blip>
          <a:srcRect l="5428" r="1286"/>
          <a:stretch/>
        </p:blipFill>
        <p:spPr>
          <a:xfrm>
            <a:off x="0" y="584682"/>
            <a:ext cx="12192000" cy="6273317"/>
          </a:xfrm>
          <a:prstGeom prst="rect">
            <a:avLst/>
          </a:prstGeom>
        </p:spPr>
      </p:pic>
      <p:sp>
        <p:nvSpPr>
          <p:cNvPr id="3" name="TextBox 2">
            <a:extLst>
              <a:ext uri="{FF2B5EF4-FFF2-40B4-BE49-F238E27FC236}">
                <a16:creationId xmlns:a16="http://schemas.microsoft.com/office/drawing/2014/main" id="{ED77B663-87D0-26A4-450B-3E2A32917C90}"/>
              </a:ext>
            </a:extLst>
          </p:cNvPr>
          <p:cNvSpPr txBox="1"/>
          <p:nvPr/>
        </p:nvSpPr>
        <p:spPr>
          <a:xfrm>
            <a:off x="423812" y="908050"/>
            <a:ext cx="8136244" cy="4616648"/>
          </a:xfrm>
          <a:prstGeom prst="rect">
            <a:avLst/>
          </a:prstGeom>
          <a:noFill/>
        </p:spPr>
        <p:txBody>
          <a:bodyPr wrap="square" lIns="0" tIns="0" rIns="0" bIns="0" rtlCol="0">
            <a:spAutoFit/>
          </a:bodyPr>
          <a:lstStyle/>
          <a:p>
            <a:r>
              <a:rPr lang="en-US" sz="6000" dirty="0">
                <a:solidFill>
                  <a:schemeClr val="tx2"/>
                </a:solidFill>
                <a:latin typeface="Calibri" panose="020F0502020204030204" pitchFamily="34" charset="0"/>
                <a:ea typeface="Helvetica" charset="0"/>
                <a:cs typeface="Calibri" panose="020F0502020204030204" pitchFamily="34" charset="0"/>
              </a:rPr>
              <a:t>5. Communications: General rules</a:t>
            </a:r>
          </a:p>
          <a:p>
            <a:endParaRPr lang="en-US" sz="6000" dirty="0">
              <a:solidFill>
                <a:schemeClr val="tx2"/>
              </a:solidFill>
              <a:latin typeface="Calibri" panose="020F0502020204030204" pitchFamily="34" charset="0"/>
              <a:ea typeface="Helvetica" charset="0"/>
              <a:cs typeface="Calibri" panose="020F0502020204030204" pitchFamily="34" charset="0"/>
            </a:endParaRPr>
          </a:p>
          <a:p>
            <a:endParaRPr lang="en-US" sz="6000" dirty="0">
              <a:solidFill>
                <a:schemeClr val="tx2"/>
              </a:solidFill>
              <a:latin typeface="Calibri" panose="020F0502020204030204" pitchFamily="34" charset="0"/>
              <a:ea typeface="Helvetica" charset="0"/>
              <a:cs typeface="Calibri" panose="020F0502020204030204" pitchFamily="34" charset="0"/>
            </a:endParaRPr>
          </a:p>
          <a:p>
            <a:endParaRPr lang="en-US" sz="6000" dirty="0">
              <a:solidFill>
                <a:schemeClr val="tx2"/>
              </a:solidFill>
              <a:latin typeface="Calibri" panose="020F0502020204030204" pitchFamily="34" charset="0"/>
              <a:ea typeface="Helvetica" charset="0"/>
              <a:cs typeface="Calibri" panose="020F0502020204030204" pitchFamily="34" charset="0"/>
            </a:endParaRPr>
          </a:p>
        </p:txBody>
      </p:sp>
    </p:spTree>
    <p:extLst>
      <p:ext uri="{BB962C8B-B14F-4D97-AF65-F5344CB8AC3E}">
        <p14:creationId xmlns:p14="http://schemas.microsoft.com/office/powerpoint/2010/main" val="2523700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5B62FA-5FE4-7B4D-A33C-A276F6AD67CC}"/>
              </a:ext>
            </a:extLst>
          </p:cNvPr>
          <p:cNvSpPr/>
          <p:nvPr/>
        </p:nvSpPr>
        <p:spPr>
          <a:xfrm>
            <a:off x="289380" y="1083697"/>
            <a:ext cx="11613240" cy="4959643"/>
          </a:xfrm>
          <a:prstGeom prst="rect">
            <a:avLst/>
          </a:prstGeom>
        </p:spPr>
        <p:txBody>
          <a:bodyPr wrap="square" numCol="2" spcCol="360000">
            <a:noAutofit/>
          </a:bodyPr>
          <a:lstStyle/>
          <a:p>
            <a:endParaRPr lang="en-GB" sz="1600" dirty="0"/>
          </a:p>
          <a:p>
            <a:endParaRPr lang="en-GB" sz="1600" dirty="0"/>
          </a:p>
          <a:p>
            <a:endParaRPr lang="en-GB" sz="1600" dirty="0"/>
          </a:p>
          <a:p>
            <a:endParaRPr lang="en-GB" sz="1600" dirty="0"/>
          </a:p>
          <a:p>
            <a:pPr marL="285750" indent="-285750">
              <a:spcAft>
                <a:spcPts val="1200"/>
              </a:spcAft>
              <a:buFont typeface="Arial" panose="020B0604020202020204" pitchFamily="34" charset="0"/>
              <a:buChar char="•"/>
            </a:pPr>
            <a:endParaRPr lang="en-US" sz="1600" dirty="0">
              <a:latin typeface="calibri" charset="0"/>
            </a:endParaRPr>
          </a:p>
          <a:p>
            <a:pPr>
              <a:spcAft>
                <a:spcPts val="1200"/>
              </a:spcAft>
            </a:pPr>
            <a:endParaRPr lang="en-GB" sz="1600" dirty="0"/>
          </a:p>
          <a:p>
            <a:pPr marL="285750" indent="-285750">
              <a:spcAft>
                <a:spcPts val="1200"/>
              </a:spcAft>
              <a:buFont typeface="Arial" panose="020B0604020202020204" pitchFamily="34" charset="0"/>
              <a:buChar char="•"/>
            </a:pPr>
            <a:endParaRPr lang="en-GB" sz="1600" dirty="0"/>
          </a:p>
          <a:p>
            <a:pPr marL="285750" indent="-285750">
              <a:spcAft>
                <a:spcPts val="1200"/>
              </a:spcAft>
              <a:buFont typeface="Arial" panose="020B0604020202020204" pitchFamily="34" charset="0"/>
              <a:buChar char="•"/>
            </a:pPr>
            <a:endParaRPr lang="en-GB" sz="1600" dirty="0"/>
          </a:p>
          <a:p>
            <a:pPr lvl="1">
              <a:spcAft>
                <a:spcPts val="1200"/>
              </a:spcAft>
            </a:pPr>
            <a:endParaRPr lang="en-GB" sz="1600" dirty="0"/>
          </a:p>
          <a:p>
            <a:pPr lvl="0">
              <a:spcAft>
                <a:spcPts val="1200"/>
              </a:spcAft>
            </a:pPr>
            <a:endParaRPr lang="en-US" sz="1600" dirty="0">
              <a:latin typeface="calibri" charset="0"/>
              <a:ea typeface="Calibri" panose="020F0502020204030204" pitchFamily="34" charset="0"/>
              <a:cs typeface="Times New Roman" panose="02020603050405020304" pitchFamily="18" charset="0"/>
            </a:endParaRPr>
          </a:p>
          <a:p>
            <a:pPr lvl="0">
              <a:spcAft>
                <a:spcPts val="1200"/>
              </a:spcAft>
            </a:pPr>
            <a:endParaRPr lang="en-GB" sz="1600" b="1" i="1" dirty="0">
              <a:latin typeface="calibri"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6E89E39B-93A5-C149-94C9-51355CB679C2}"/>
              </a:ext>
            </a:extLst>
          </p:cNvPr>
          <p:cNvSpPr/>
          <p:nvPr/>
        </p:nvSpPr>
        <p:spPr>
          <a:xfrm>
            <a:off x="442913" y="769041"/>
            <a:ext cx="11613240" cy="483466"/>
          </a:xfrm>
          <a:prstGeom prst="rect">
            <a:avLst/>
          </a:prstGeom>
          <a:noFill/>
        </p:spPr>
        <p:txBody>
          <a:bodyPr wrap="square" lIns="0" tIns="0" rIns="0" bIns="0" anchor="ctr">
            <a:spAutoFit/>
          </a:bodyPr>
          <a:lstStyle/>
          <a:p>
            <a:pPr>
              <a:lnSpc>
                <a:spcPts val="3920"/>
              </a:lnSpc>
              <a:defRPr/>
            </a:pPr>
            <a:r>
              <a:rPr lang="en-US" sz="3200" b="1" dirty="0"/>
              <a:t>Don’t create new stereotypes</a:t>
            </a:r>
          </a:p>
        </p:txBody>
      </p:sp>
      <p:grpSp>
        <p:nvGrpSpPr>
          <p:cNvPr id="4" name="Group 3">
            <a:extLst>
              <a:ext uri="{FF2B5EF4-FFF2-40B4-BE49-F238E27FC236}">
                <a16:creationId xmlns:a16="http://schemas.microsoft.com/office/drawing/2014/main" id="{5FA07369-8600-094B-80BB-031CC0FB6E80}"/>
              </a:ext>
            </a:extLst>
          </p:cNvPr>
          <p:cNvGrpSpPr/>
          <p:nvPr/>
        </p:nvGrpSpPr>
        <p:grpSpPr>
          <a:xfrm>
            <a:off x="803412" y="2420888"/>
            <a:ext cx="9973108" cy="3140557"/>
            <a:chOff x="1401440" y="2123156"/>
            <a:chExt cx="8501086" cy="3140557"/>
          </a:xfrm>
        </p:grpSpPr>
        <p:cxnSp>
          <p:nvCxnSpPr>
            <p:cNvPr id="5" name="Straight Arrow Connector 4">
              <a:extLst>
                <a:ext uri="{FF2B5EF4-FFF2-40B4-BE49-F238E27FC236}">
                  <a16:creationId xmlns:a16="http://schemas.microsoft.com/office/drawing/2014/main" id="{4644ABEF-6B7E-A246-9F47-76F11C726ADC}"/>
                </a:ext>
              </a:extLst>
            </p:cNvPr>
            <p:cNvCxnSpPr/>
            <p:nvPr/>
          </p:nvCxnSpPr>
          <p:spPr>
            <a:xfrm>
              <a:off x="5716748" y="2307273"/>
              <a:ext cx="2231958" cy="0"/>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06553D2-346A-1D44-8E16-48159035A879}"/>
                </a:ext>
              </a:extLst>
            </p:cNvPr>
            <p:cNvCxnSpPr/>
            <p:nvPr/>
          </p:nvCxnSpPr>
          <p:spPr>
            <a:xfrm>
              <a:off x="5716748" y="2770144"/>
              <a:ext cx="2231958" cy="0"/>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20D0F74-04A5-7B49-AB09-FEF5128AF9ED}"/>
                </a:ext>
              </a:extLst>
            </p:cNvPr>
            <p:cNvCxnSpPr/>
            <p:nvPr/>
          </p:nvCxnSpPr>
          <p:spPr>
            <a:xfrm>
              <a:off x="5716748" y="3233015"/>
              <a:ext cx="2231958" cy="0"/>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8F635BD-A52F-B84D-83B7-796891066A6C}"/>
                </a:ext>
              </a:extLst>
            </p:cNvPr>
            <p:cNvCxnSpPr/>
            <p:nvPr/>
          </p:nvCxnSpPr>
          <p:spPr>
            <a:xfrm>
              <a:off x="5716748" y="3695886"/>
              <a:ext cx="2231958" cy="0"/>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28074CB-692D-A045-9201-92F95AE5F3A1}"/>
                </a:ext>
              </a:extLst>
            </p:cNvPr>
            <p:cNvCxnSpPr/>
            <p:nvPr/>
          </p:nvCxnSpPr>
          <p:spPr>
            <a:xfrm>
              <a:off x="5716748" y="4158757"/>
              <a:ext cx="2231958" cy="0"/>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7AEDF88-E66F-9D44-BBAC-2246FDF2C87F}"/>
                </a:ext>
              </a:extLst>
            </p:cNvPr>
            <p:cNvCxnSpPr/>
            <p:nvPr/>
          </p:nvCxnSpPr>
          <p:spPr>
            <a:xfrm>
              <a:off x="5716748" y="4621627"/>
              <a:ext cx="2231958" cy="0"/>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6BB765F-3FCD-F547-BACD-5CA87BEF7283}"/>
                </a:ext>
              </a:extLst>
            </p:cNvPr>
            <p:cNvSpPr txBox="1"/>
            <p:nvPr/>
          </p:nvSpPr>
          <p:spPr>
            <a:xfrm>
              <a:off x="3634283" y="2123156"/>
              <a:ext cx="2092889" cy="369332"/>
            </a:xfrm>
            <a:prstGeom prst="rect">
              <a:avLst/>
            </a:prstGeom>
            <a:noFill/>
          </p:spPr>
          <p:txBody>
            <a:bodyPr wrap="square" rtlCol="0">
              <a:spAutoFit/>
            </a:bodyPr>
            <a:lstStyle/>
            <a:p>
              <a:pPr algn="ctr"/>
              <a:r>
                <a:rPr lang="en-US" dirty="0"/>
                <a:t>Butch</a:t>
              </a:r>
            </a:p>
          </p:txBody>
        </p:sp>
        <p:sp>
          <p:nvSpPr>
            <p:cNvPr id="12" name="TextBox 11">
              <a:extLst>
                <a:ext uri="{FF2B5EF4-FFF2-40B4-BE49-F238E27FC236}">
                  <a16:creationId xmlns:a16="http://schemas.microsoft.com/office/drawing/2014/main" id="{94F82728-8DB6-DE40-940A-09EC8E52A24E}"/>
                </a:ext>
              </a:extLst>
            </p:cNvPr>
            <p:cNvSpPr txBox="1"/>
            <p:nvPr/>
          </p:nvSpPr>
          <p:spPr>
            <a:xfrm>
              <a:off x="3634283" y="2580575"/>
              <a:ext cx="2092889" cy="369332"/>
            </a:xfrm>
            <a:prstGeom prst="rect">
              <a:avLst/>
            </a:prstGeom>
            <a:noFill/>
          </p:spPr>
          <p:txBody>
            <a:bodyPr wrap="square" rtlCol="0">
              <a:spAutoFit/>
            </a:bodyPr>
            <a:lstStyle/>
            <a:p>
              <a:pPr algn="ctr"/>
              <a:r>
                <a:rPr lang="en-US" dirty="0"/>
                <a:t>Sad</a:t>
              </a:r>
            </a:p>
          </p:txBody>
        </p:sp>
        <p:sp>
          <p:nvSpPr>
            <p:cNvPr id="13" name="TextBox 12">
              <a:extLst>
                <a:ext uri="{FF2B5EF4-FFF2-40B4-BE49-F238E27FC236}">
                  <a16:creationId xmlns:a16="http://schemas.microsoft.com/office/drawing/2014/main" id="{8DBFE32A-82A7-4B43-A321-D11DFB739EA3}"/>
                </a:ext>
              </a:extLst>
            </p:cNvPr>
            <p:cNvSpPr txBox="1"/>
            <p:nvPr/>
          </p:nvSpPr>
          <p:spPr>
            <a:xfrm>
              <a:off x="3634283" y="3037994"/>
              <a:ext cx="2092889" cy="369332"/>
            </a:xfrm>
            <a:prstGeom prst="rect">
              <a:avLst/>
            </a:prstGeom>
            <a:noFill/>
          </p:spPr>
          <p:txBody>
            <a:bodyPr wrap="square" rtlCol="0">
              <a:spAutoFit/>
            </a:bodyPr>
            <a:lstStyle/>
            <a:p>
              <a:pPr algn="ctr"/>
              <a:r>
                <a:rPr lang="en-US" dirty="0"/>
                <a:t>Horror</a:t>
              </a:r>
            </a:p>
          </p:txBody>
        </p:sp>
        <p:sp>
          <p:nvSpPr>
            <p:cNvPr id="14" name="TextBox 13">
              <a:extLst>
                <a:ext uri="{FF2B5EF4-FFF2-40B4-BE49-F238E27FC236}">
                  <a16:creationId xmlns:a16="http://schemas.microsoft.com/office/drawing/2014/main" id="{F31BD43F-D2D5-1348-B7D7-B5B77C569EAE}"/>
                </a:ext>
              </a:extLst>
            </p:cNvPr>
            <p:cNvSpPr txBox="1"/>
            <p:nvPr/>
          </p:nvSpPr>
          <p:spPr>
            <a:xfrm>
              <a:off x="3634283" y="3495413"/>
              <a:ext cx="2092889" cy="369332"/>
            </a:xfrm>
            <a:prstGeom prst="rect">
              <a:avLst/>
            </a:prstGeom>
            <a:noFill/>
          </p:spPr>
          <p:txBody>
            <a:bodyPr wrap="square" rtlCol="0">
              <a:spAutoFit/>
            </a:bodyPr>
            <a:lstStyle/>
            <a:p>
              <a:pPr algn="ctr"/>
              <a:r>
                <a:rPr lang="en-US" dirty="0"/>
                <a:t>Idiot</a:t>
              </a:r>
            </a:p>
          </p:txBody>
        </p:sp>
        <p:sp>
          <p:nvSpPr>
            <p:cNvPr id="15" name="TextBox 14">
              <a:extLst>
                <a:ext uri="{FF2B5EF4-FFF2-40B4-BE49-F238E27FC236}">
                  <a16:creationId xmlns:a16="http://schemas.microsoft.com/office/drawing/2014/main" id="{F1175985-213F-134F-B201-41CBA2137184}"/>
                </a:ext>
              </a:extLst>
            </p:cNvPr>
            <p:cNvSpPr txBox="1"/>
            <p:nvPr/>
          </p:nvSpPr>
          <p:spPr>
            <a:xfrm>
              <a:off x="3634283" y="3952832"/>
              <a:ext cx="2092889" cy="369332"/>
            </a:xfrm>
            <a:prstGeom prst="rect">
              <a:avLst/>
            </a:prstGeom>
            <a:noFill/>
          </p:spPr>
          <p:txBody>
            <a:bodyPr wrap="square" rtlCol="0">
              <a:spAutoFit/>
            </a:bodyPr>
            <a:lstStyle/>
            <a:p>
              <a:pPr algn="ctr"/>
              <a:r>
                <a:rPr lang="en-US" dirty="0"/>
                <a:t>Struggling</a:t>
              </a:r>
            </a:p>
          </p:txBody>
        </p:sp>
        <p:sp>
          <p:nvSpPr>
            <p:cNvPr id="16" name="TextBox 15">
              <a:extLst>
                <a:ext uri="{FF2B5EF4-FFF2-40B4-BE49-F238E27FC236}">
                  <a16:creationId xmlns:a16="http://schemas.microsoft.com/office/drawing/2014/main" id="{962BA59A-ED25-2848-999A-DF8F327357AB}"/>
                </a:ext>
              </a:extLst>
            </p:cNvPr>
            <p:cNvSpPr txBox="1"/>
            <p:nvPr/>
          </p:nvSpPr>
          <p:spPr>
            <a:xfrm>
              <a:off x="3634283" y="4410252"/>
              <a:ext cx="2092889" cy="369332"/>
            </a:xfrm>
            <a:prstGeom prst="rect">
              <a:avLst/>
            </a:prstGeom>
            <a:noFill/>
          </p:spPr>
          <p:txBody>
            <a:bodyPr wrap="square" rtlCol="0">
              <a:spAutoFit/>
            </a:bodyPr>
            <a:lstStyle/>
            <a:p>
              <a:pPr algn="ctr"/>
              <a:r>
                <a:rPr lang="en-US" dirty="0"/>
                <a:t>‘Ghetto’</a:t>
              </a:r>
            </a:p>
          </p:txBody>
        </p:sp>
        <p:sp>
          <p:nvSpPr>
            <p:cNvPr id="17" name="TextBox 16">
              <a:extLst>
                <a:ext uri="{FF2B5EF4-FFF2-40B4-BE49-F238E27FC236}">
                  <a16:creationId xmlns:a16="http://schemas.microsoft.com/office/drawing/2014/main" id="{3ED7F01E-E8CC-454A-AE3E-299AA8646E30}"/>
                </a:ext>
              </a:extLst>
            </p:cNvPr>
            <p:cNvSpPr txBox="1"/>
            <p:nvPr/>
          </p:nvSpPr>
          <p:spPr>
            <a:xfrm>
              <a:off x="7809637" y="2126698"/>
              <a:ext cx="2092889" cy="369332"/>
            </a:xfrm>
            <a:prstGeom prst="rect">
              <a:avLst/>
            </a:prstGeom>
            <a:noFill/>
          </p:spPr>
          <p:txBody>
            <a:bodyPr wrap="square" rtlCol="0">
              <a:spAutoFit/>
            </a:bodyPr>
            <a:lstStyle/>
            <a:p>
              <a:pPr algn="ctr"/>
              <a:r>
                <a:rPr lang="en-US" dirty="0"/>
                <a:t>Super pretty</a:t>
              </a:r>
            </a:p>
          </p:txBody>
        </p:sp>
        <p:sp>
          <p:nvSpPr>
            <p:cNvPr id="18" name="TextBox 17">
              <a:extLst>
                <a:ext uri="{FF2B5EF4-FFF2-40B4-BE49-F238E27FC236}">
                  <a16:creationId xmlns:a16="http://schemas.microsoft.com/office/drawing/2014/main" id="{18C99219-1C8D-2A4C-B6B6-BC7C6F03B67C}"/>
                </a:ext>
              </a:extLst>
            </p:cNvPr>
            <p:cNvSpPr txBox="1"/>
            <p:nvPr/>
          </p:nvSpPr>
          <p:spPr>
            <a:xfrm>
              <a:off x="7809637" y="2584117"/>
              <a:ext cx="2092889" cy="369332"/>
            </a:xfrm>
            <a:prstGeom prst="rect">
              <a:avLst/>
            </a:prstGeom>
            <a:noFill/>
          </p:spPr>
          <p:txBody>
            <a:bodyPr wrap="square" rtlCol="0">
              <a:spAutoFit/>
            </a:bodyPr>
            <a:lstStyle/>
            <a:p>
              <a:pPr algn="ctr"/>
              <a:r>
                <a:rPr lang="en-US" dirty="0"/>
                <a:t>Happy</a:t>
              </a:r>
            </a:p>
          </p:txBody>
        </p:sp>
        <p:sp>
          <p:nvSpPr>
            <p:cNvPr id="19" name="TextBox 18">
              <a:extLst>
                <a:ext uri="{FF2B5EF4-FFF2-40B4-BE49-F238E27FC236}">
                  <a16:creationId xmlns:a16="http://schemas.microsoft.com/office/drawing/2014/main" id="{407AB03C-8ED2-F240-B79A-2754C4C8129D}"/>
                </a:ext>
              </a:extLst>
            </p:cNvPr>
            <p:cNvSpPr txBox="1"/>
            <p:nvPr/>
          </p:nvSpPr>
          <p:spPr>
            <a:xfrm>
              <a:off x="7809637" y="3041536"/>
              <a:ext cx="2092889" cy="369332"/>
            </a:xfrm>
            <a:prstGeom prst="rect">
              <a:avLst/>
            </a:prstGeom>
            <a:noFill/>
          </p:spPr>
          <p:txBody>
            <a:bodyPr wrap="square" rtlCol="0">
              <a:spAutoFit/>
            </a:bodyPr>
            <a:lstStyle/>
            <a:p>
              <a:pPr algn="ctr"/>
              <a:r>
                <a:rPr lang="en-US" dirty="0"/>
                <a:t>Fragile</a:t>
              </a:r>
            </a:p>
          </p:txBody>
        </p:sp>
        <p:sp>
          <p:nvSpPr>
            <p:cNvPr id="20" name="TextBox 19">
              <a:extLst>
                <a:ext uri="{FF2B5EF4-FFF2-40B4-BE49-F238E27FC236}">
                  <a16:creationId xmlns:a16="http://schemas.microsoft.com/office/drawing/2014/main" id="{EC8FF8BA-C324-1E46-A9F1-5205F57A55EA}"/>
                </a:ext>
              </a:extLst>
            </p:cNvPr>
            <p:cNvSpPr txBox="1"/>
            <p:nvPr/>
          </p:nvSpPr>
          <p:spPr>
            <a:xfrm>
              <a:off x="7809637" y="3498955"/>
              <a:ext cx="2092889" cy="369332"/>
            </a:xfrm>
            <a:prstGeom prst="rect">
              <a:avLst/>
            </a:prstGeom>
            <a:noFill/>
          </p:spPr>
          <p:txBody>
            <a:bodyPr wrap="square" rtlCol="0">
              <a:spAutoFit/>
            </a:bodyPr>
            <a:lstStyle/>
            <a:p>
              <a:pPr algn="ctr"/>
              <a:r>
                <a:rPr lang="en-US" dirty="0"/>
                <a:t>Genius</a:t>
              </a:r>
            </a:p>
          </p:txBody>
        </p:sp>
        <p:sp>
          <p:nvSpPr>
            <p:cNvPr id="21" name="TextBox 20">
              <a:extLst>
                <a:ext uri="{FF2B5EF4-FFF2-40B4-BE49-F238E27FC236}">
                  <a16:creationId xmlns:a16="http://schemas.microsoft.com/office/drawing/2014/main" id="{59E1BDDE-5569-764E-9AFB-2290F1674502}"/>
                </a:ext>
              </a:extLst>
            </p:cNvPr>
            <p:cNvSpPr txBox="1"/>
            <p:nvPr/>
          </p:nvSpPr>
          <p:spPr>
            <a:xfrm>
              <a:off x="7809637" y="3956374"/>
              <a:ext cx="2092889" cy="369332"/>
            </a:xfrm>
            <a:prstGeom prst="rect">
              <a:avLst/>
            </a:prstGeom>
            <a:noFill/>
          </p:spPr>
          <p:txBody>
            <a:bodyPr wrap="square" rtlCol="0">
              <a:spAutoFit/>
            </a:bodyPr>
            <a:lstStyle/>
            <a:p>
              <a:pPr algn="ctr"/>
              <a:r>
                <a:rPr lang="en-US" dirty="0"/>
                <a:t>Superhuman</a:t>
              </a:r>
            </a:p>
          </p:txBody>
        </p:sp>
        <p:sp>
          <p:nvSpPr>
            <p:cNvPr id="22" name="TextBox 21">
              <a:extLst>
                <a:ext uri="{FF2B5EF4-FFF2-40B4-BE49-F238E27FC236}">
                  <a16:creationId xmlns:a16="http://schemas.microsoft.com/office/drawing/2014/main" id="{DF1647C3-1A06-2C49-B58E-9988A8201463}"/>
                </a:ext>
              </a:extLst>
            </p:cNvPr>
            <p:cNvSpPr txBox="1"/>
            <p:nvPr/>
          </p:nvSpPr>
          <p:spPr>
            <a:xfrm>
              <a:off x="7809637" y="4413794"/>
              <a:ext cx="2092889" cy="369332"/>
            </a:xfrm>
            <a:prstGeom prst="rect">
              <a:avLst/>
            </a:prstGeom>
            <a:noFill/>
          </p:spPr>
          <p:txBody>
            <a:bodyPr wrap="square" rtlCol="0">
              <a:spAutoFit/>
            </a:bodyPr>
            <a:lstStyle/>
            <a:p>
              <a:pPr algn="ctr"/>
              <a:r>
                <a:rPr lang="en-US" dirty="0"/>
                <a:t>Businessmen</a:t>
              </a:r>
            </a:p>
          </p:txBody>
        </p:sp>
        <p:sp>
          <p:nvSpPr>
            <p:cNvPr id="23" name="TextBox 22">
              <a:extLst>
                <a:ext uri="{FF2B5EF4-FFF2-40B4-BE49-F238E27FC236}">
                  <a16:creationId xmlns:a16="http://schemas.microsoft.com/office/drawing/2014/main" id="{D2080927-AFD0-A748-BE66-24C502A30991}"/>
                </a:ext>
              </a:extLst>
            </p:cNvPr>
            <p:cNvSpPr txBox="1"/>
            <p:nvPr/>
          </p:nvSpPr>
          <p:spPr>
            <a:xfrm>
              <a:off x="1401440" y="2123156"/>
              <a:ext cx="2092889" cy="369332"/>
            </a:xfrm>
            <a:prstGeom prst="rect">
              <a:avLst/>
            </a:prstGeom>
            <a:noFill/>
          </p:spPr>
          <p:txBody>
            <a:bodyPr wrap="square" rtlCol="0">
              <a:spAutoFit/>
            </a:bodyPr>
            <a:lstStyle/>
            <a:p>
              <a:pPr algn="r"/>
              <a:r>
                <a:rPr lang="en-US" b="1" dirty="0"/>
                <a:t>Lesbians</a:t>
              </a:r>
            </a:p>
          </p:txBody>
        </p:sp>
        <p:sp>
          <p:nvSpPr>
            <p:cNvPr id="24" name="TextBox 23">
              <a:extLst>
                <a:ext uri="{FF2B5EF4-FFF2-40B4-BE49-F238E27FC236}">
                  <a16:creationId xmlns:a16="http://schemas.microsoft.com/office/drawing/2014/main" id="{47F7A8B9-81EF-DE44-A775-B4C0E6D8FD4F}"/>
                </a:ext>
              </a:extLst>
            </p:cNvPr>
            <p:cNvSpPr txBox="1"/>
            <p:nvPr/>
          </p:nvSpPr>
          <p:spPr>
            <a:xfrm>
              <a:off x="1401440" y="2580575"/>
              <a:ext cx="2092889" cy="369332"/>
            </a:xfrm>
            <a:prstGeom prst="rect">
              <a:avLst/>
            </a:prstGeom>
            <a:noFill/>
          </p:spPr>
          <p:txBody>
            <a:bodyPr wrap="square" rtlCol="0">
              <a:spAutoFit/>
            </a:bodyPr>
            <a:lstStyle/>
            <a:p>
              <a:pPr algn="r"/>
              <a:r>
                <a:rPr lang="en-US" b="1" dirty="0"/>
                <a:t>Bigger Bodies</a:t>
              </a:r>
            </a:p>
          </p:txBody>
        </p:sp>
        <p:sp>
          <p:nvSpPr>
            <p:cNvPr id="25" name="TextBox 24">
              <a:extLst>
                <a:ext uri="{FF2B5EF4-FFF2-40B4-BE49-F238E27FC236}">
                  <a16:creationId xmlns:a16="http://schemas.microsoft.com/office/drawing/2014/main" id="{16B630AC-E760-7747-B32E-18B6991B984F}"/>
                </a:ext>
              </a:extLst>
            </p:cNvPr>
            <p:cNvSpPr txBox="1"/>
            <p:nvPr/>
          </p:nvSpPr>
          <p:spPr>
            <a:xfrm>
              <a:off x="1401440" y="3037994"/>
              <a:ext cx="2092889" cy="369332"/>
            </a:xfrm>
            <a:prstGeom prst="rect">
              <a:avLst/>
            </a:prstGeom>
            <a:noFill/>
          </p:spPr>
          <p:txBody>
            <a:bodyPr wrap="square" rtlCol="0">
              <a:spAutoFit/>
            </a:bodyPr>
            <a:lstStyle/>
            <a:p>
              <a:pPr algn="r"/>
              <a:r>
                <a:rPr lang="en-US" b="1" dirty="0"/>
                <a:t>Trans</a:t>
              </a:r>
            </a:p>
          </p:txBody>
        </p:sp>
        <p:sp>
          <p:nvSpPr>
            <p:cNvPr id="26" name="TextBox 25">
              <a:extLst>
                <a:ext uri="{FF2B5EF4-FFF2-40B4-BE49-F238E27FC236}">
                  <a16:creationId xmlns:a16="http://schemas.microsoft.com/office/drawing/2014/main" id="{026BAD96-4F5C-F747-8DCB-D31D76961605}"/>
                </a:ext>
              </a:extLst>
            </p:cNvPr>
            <p:cNvSpPr txBox="1"/>
            <p:nvPr/>
          </p:nvSpPr>
          <p:spPr>
            <a:xfrm>
              <a:off x="1401440" y="3495413"/>
              <a:ext cx="2092889" cy="369332"/>
            </a:xfrm>
            <a:prstGeom prst="rect">
              <a:avLst/>
            </a:prstGeom>
            <a:noFill/>
          </p:spPr>
          <p:txBody>
            <a:bodyPr wrap="square" rtlCol="0">
              <a:spAutoFit/>
            </a:bodyPr>
            <a:lstStyle/>
            <a:p>
              <a:pPr algn="r"/>
              <a:r>
                <a:rPr lang="en-US" b="1" dirty="0"/>
                <a:t>Neurodiverse</a:t>
              </a:r>
            </a:p>
          </p:txBody>
        </p:sp>
        <p:sp>
          <p:nvSpPr>
            <p:cNvPr id="27" name="TextBox 26">
              <a:extLst>
                <a:ext uri="{FF2B5EF4-FFF2-40B4-BE49-F238E27FC236}">
                  <a16:creationId xmlns:a16="http://schemas.microsoft.com/office/drawing/2014/main" id="{0E46FC00-ED00-DF46-8EDE-ABCB6B269E29}"/>
                </a:ext>
              </a:extLst>
            </p:cNvPr>
            <p:cNvSpPr txBox="1"/>
            <p:nvPr/>
          </p:nvSpPr>
          <p:spPr>
            <a:xfrm>
              <a:off x="1401440" y="3952832"/>
              <a:ext cx="2092889" cy="369332"/>
            </a:xfrm>
            <a:prstGeom prst="rect">
              <a:avLst/>
            </a:prstGeom>
            <a:noFill/>
          </p:spPr>
          <p:txBody>
            <a:bodyPr wrap="square" rtlCol="0">
              <a:spAutoFit/>
            </a:bodyPr>
            <a:lstStyle/>
            <a:p>
              <a:pPr algn="r"/>
              <a:r>
                <a:rPr lang="en-US" b="1" dirty="0"/>
                <a:t>Physical Disability</a:t>
              </a:r>
            </a:p>
          </p:txBody>
        </p:sp>
        <p:sp>
          <p:nvSpPr>
            <p:cNvPr id="28" name="TextBox 27">
              <a:extLst>
                <a:ext uri="{FF2B5EF4-FFF2-40B4-BE49-F238E27FC236}">
                  <a16:creationId xmlns:a16="http://schemas.microsoft.com/office/drawing/2014/main" id="{98CD0111-B49A-304B-96B6-AEB33FA2DF44}"/>
                </a:ext>
              </a:extLst>
            </p:cNvPr>
            <p:cNvSpPr txBox="1"/>
            <p:nvPr/>
          </p:nvSpPr>
          <p:spPr>
            <a:xfrm>
              <a:off x="1401440" y="4410252"/>
              <a:ext cx="2092889" cy="369332"/>
            </a:xfrm>
            <a:prstGeom prst="rect">
              <a:avLst/>
            </a:prstGeom>
            <a:noFill/>
          </p:spPr>
          <p:txBody>
            <a:bodyPr wrap="square" rtlCol="0">
              <a:spAutoFit/>
            </a:bodyPr>
            <a:lstStyle/>
            <a:p>
              <a:pPr algn="r"/>
              <a:r>
                <a:rPr lang="en-US" b="1" dirty="0"/>
                <a:t>Ethnic Minority</a:t>
              </a:r>
            </a:p>
          </p:txBody>
        </p:sp>
        <p:cxnSp>
          <p:nvCxnSpPr>
            <p:cNvPr id="29" name="Straight Arrow Connector 28">
              <a:extLst>
                <a:ext uri="{FF2B5EF4-FFF2-40B4-BE49-F238E27FC236}">
                  <a16:creationId xmlns:a16="http://schemas.microsoft.com/office/drawing/2014/main" id="{04901CF8-1876-7749-AE0D-531A497DC5C4}"/>
                </a:ext>
              </a:extLst>
            </p:cNvPr>
            <p:cNvCxnSpPr/>
            <p:nvPr/>
          </p:nvCxnSpPr>
          <p:spPr>
            <a:xfrm>
              <a:off x="5716748" y="5102214"/>
              <a:ext cx="2231958" cy="0"/>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C027D7E-CD7A-FE42-B71E-CCA07867380B}"/>
                </a:ext>
              </a:extLst>
            </p:cNvPr>
            <p:cNvSpPr txBox="1"/>
            <p:nvPr/>
          </p:nvSpPr>
          <p:spPr>
            <a:xfrm>
              <a:off x="3634283" y="4890839"/>
              <a:ext cx="2092889" cy="369332"/>
            </a:xfrm>
            <a:prstGeom prst="rect">
              <a:avLst/>
            </a:prstGeom>
            <a:noFill/>
          </p:spPr>
          <p:txBody>
            <a:bodyPr wrap="square" rtlCol="0">
              <a:spAutoFit/>
            </a:bodyPr>
            <a:lstStyle/>
            <a:p>
              <a:pPr algn="ctr"/>
              <a:r>
                <a:rPr lang="en-US" dirty="0"/>
                <a:t>‘Fundamental’</a:t>
              </a:r>
            </a:p>
          </p:txBody>
        </p:sp>
        <p:sp>
          <p:nvSpPr>
            <p:cNvPr id="31" name="TextBox 30">
              <a:extLst>
                <a:ext uri="{FF2B5EF4-FFF2-40B4-BE49-F238E27FC236}">
                  <a16:creationId xmlns:a16="http://schemas.microsoft.com/office/drawing/2014/main" id="{6543E8B5-ACE3-4245-AA05-1EAA29534C0B}"/>
                </a:ext>
              </a:extLst>
            </p:cNvPr>
            <p:cNvSpPr txBox="1"/>
            <p:nvPr/>
          </p:nvSpPr>
          <p:spPr>
            <a:xfrm>
              <a:off x="7809637" y="4894381"/>
              <a:ext cx="2092889" cy="369332"/>
            </a:xfrm>
            <a:prstGeom prst="rect">
              <a:avLst/>
            </a:prstGeom>
            <a:noFill/>
          </p:spPr>
          <p:txBody>
            <a:bodyPr wrap="square" rtlCol="0">
              <a:spAutoFit/>
            </a:bodyPr>
            <a:lstStyle/>
            <a:p>
              <a:pPr algn="ctr"/>
              <a:r>
                <a:rPr lang="en-US" dirty="0"/>
                <a:t>Liberal</a:t>
              </a:r>
            </a:p>
          </p:txBody>
        </p:sp>
        <p:sp>
          <p:nvSpPr>
            <p:cNvPr id="32" name="TextBox 31">
              <a:extLst>
                <a:ext uri="{FF2B5EF4-FFF2-40B4-BE49-F238E27FC236}">
                  <a16:creationId xmlns:a16="http://schemas.microsoft.com/office/drawing/2014/main" id="{A68E4EEE-0CEA-6242-B142-BC29EE5A5155}"/>
                </a:ext>
              </a:extLst>
            </p:cNvPr>
            <p:cNvSpPr txBox="1"/>
            <p:nvPr/>
          </p:nvSpPr>
          <p:spPr>
            <a:xfrm>
              <a:off x="1401440" y="4890839"/>
              <a:ext cx="2092889" cy="369332"/>
            </a:xfrm>
            <a:prstGeom prst="rect">
              <a:avLst/>
            </a:prstGeom>
            <a:noFill/>
          </p:spPr>
          <p:txBody>
            <a:bodyPr wrap="square" rtlCol="0">
              <a:spAutoFit/>
            </a:bodyPr>
            <a:lstStyle/>
            <a:p>
              <a:pPr algn="r"/>
              <a:r>
                <a:rPr lang="en-US" b="1" dirty="0"/>
                <a:t>Muslim</a:t>
              </a:r>
            </a:p>
          </p:txBody>
        </p:sp>
      </p:grpSp>
      <p:sp>
        <p:nvSpPr>
          <p:cNvPr id="33" name="Slide Number Placeholder 2">
            <a:extLst>
              <a:ext uri="{FF2B5EF4-FFF2-40B4-BE49-F238E27FC236}">
                <a16:creationId xmlns:a16="http://schemas.microsoft.com/office/drawing/2014/main" id="{0F70EE8F-0609-F040-9F4F-2491EA24B085}"/>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37</a:t>
            </a:fld>
            <a:endParaRPr lang="en-GB" sz="1200" dirty="0"/>
          </a:p>
        </p:txBody>
      </p:sp>
    </p:spTree>
    <p:extLst>
      <p:ext uri="{BB962C8B-B14F-4D97-AF65-F5344CB8AC3E}">
        <p14:creationId xmlns:p14="http://schemas.microsoft.com/office/powerpoint/2010/main" val="1449483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A66CF8-1784-9A41-AC05-0FDD2889E3E3}"/>
              </a:ext>
            </a:extLst>
          </p:cNvPr>
          <p:cNvSpPr/>
          <p:nvPr/>
        </p:nvSpPr>
        <p:spPr>
          <a:xfrm>
            <a:off x="442913" y="740313"/>
            <a:ext cx="11045952" cy="492443"/>
          </a:xfrm>
          <a:prstGeom prst="rect">
            <a:avLst/>
          </a:prstGeom>
        </p:spPr>
        <p:txBody>
          <a:bodyPr wrap="square" lIns="0" tIns="0" rIns="0" bIns="0">
            <a:spAutoFit/>
          </a:bodyPr>
          <a:lstStyle/>
          <a:p>
            <a:pPr lvl="0"/>
            <a:r>
              <a:rPr lang="en-US" sz="3200" b="1" dirty="0">
                <a:latin typeface="Calibri" panose="020F0502020204030204" pitchFamily="34" charset="0"/>
                <a:ea typeface="Helvetica Neue" charset="0"/>
                <a:cs typeface="Calibri" panose="020F0502020204030204" pitchFamily="34" charset="0"/>
              </a:rPr>
              <a:t>Be true to your tone</a:t>
            </a:r>
            <a:endParaRPr lang="en-GB" sz="3200" dirty="0">
              <a:latin typeface="Calibri" panose="020F0502020204030204" pitchFamily="34" charset="0"/>
              <a:ea typeface="Helvetica Neue" charset="0"/>
              <a:cs typeface="Calibri" panose="020F0502020204030204" pitchFamily="34" charset="0"/>
            </a:endParaRPr>
          </a:p>
        </p:txBody>
      </p:sp>
      <p:sp>
        <p:nvSpPr>
          <p:cNvPr id="5" name="Slide Number Placeholder 2">
            <a:extLst>
              <a:ext uri="{FF2B5EF4-FFF2-40B4-BE49-F238E27FC236}">
                <a16:creationId xmlns:a16="http://schemas.microsoft.com/office/drawing/2014/main" id="{6E9F207A-DF97-D54F-B79A-B27F96B5036E}"/>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38</a:t>
            </a:fld>
            <a:endParaRPr lang="en-GB" sz="1200" dirty="0"/>
          </a:p>
        </p:txBody>
      </p:sp>
      <p:pic>
        <p:nvPicPr>
          <p:cNvPr id="4098" name="Picture 2" descr="Nike commercial features Team USA's first transgender athlete">
            <a:extLst>
              <a:ext uri="{FF2B5EF4-FFF2-40B4-BE49-F238E27FC236}">
                <a16:creationId xmlns:a16="http://schemas.microsoft.com/office/drawing/2014/main" id="{3126DD60-1765-5914-2B1C-C4C23AC3E9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87"/>
          <a:stretch/>
        </p:blipFill>
        <p:spPr bwMode="auto">
          <a:xfrm>
            <a:off x="442913" y="1808820"/>
            <a:ext cx="6193147" cy="368588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isabled People Are the Stars of Maltesers' Humorous Paralympic Ads | Ad Age">
            <a:extLst>
              <a:ext uri="{FF2B5EF4-FFF2-40B4-BE49-F238E27FC236}">
                <a16:creationId xmlns:a16="http://schemas.microsoft.com/office/drawing/2014/main" id="{BF69887E-5C1C-83C7-7999-B512740FF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0563" y="1808820"/>
            <a:ext cx="4914518" cy="3685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942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64559C-C4FA-CD46-8E85-95DED2A831D2}"/>
              </a:ext>
            </a:extLst>
          </p:cNvPr>
          <p:cNvSpPr txBox="1"/>
          <p:nvPr/>
        </p:nvSpPr>
        <p:spPr>
          <a:xfrm>
            <a:off x="442913" y="1448780"/>
            <a:ext cx="5365055" cy="4044125"/>
          </a:xfrm>
          <a:prstGeom prst="rect">
            <a:avLst/>
          </a:prstGeom>
          <a:noFill/>
        </p:spPr>
        <p:txBody>
          <a:bodyPr wrap="square" lIns="0" tIns="0" rIns="0" bIns="0" numCol="1" spcCol="180000" rtlCol="0">
            <a:noAutofit/>
          </a:bodyPr>
          <a:lstStyle/>
          <a:p>
            <a:pPr marL="198900" indent="-198900">
              <a:spcAft>
                <a:spcPts val="600"/>
              </a:spcAft>
              <a:buClr>
                <a:schemeClr val="accent1"/>
              </a:buClr>
              <a:buSzPct val="111000"/>
              <a:buFont typeface="Arial" panose="020B0604020202020204" pitchFamily="34" charset="0"/>
              <a:buChar char="•"/>
            </a:pPr>
            <a:r>
              <a:rPr lang="en-GB" b="1" dirty="0">
                <a:latin typeface="Calibri" panose="020F0502020204030204" pitchFamily="34" charset="0"/>
                <a:cs typeface="Calibri" panose="020F0502020204030204" pitchFamily="34" charset="0"/>
              </a:rPr>
              <a:t>Unity</a:t>
            </a:r>
            <a:r>
              <a:rPr lang="en-GB" dirty="0">
                <a:latin typeface="Calibri" panose="020F0502020204030204" pitchFamily="34" charset="0"/>
                <a:cs typeface="Calibri" panose="020F0502020204030204" pitchFamily="34" charset="0"/>
              </a:rPr>
              <a:t>: People coming together</a:t>
            </a:r>
          </a:p>
          <a:p>
            <a:pPr marL="198900" indent="-198900">
              <a:spcAft>
                <a:spcPts val="600"/>
              </a:spcAft>
              <a:buClr>
                <a:schemeClr val="accent1"/>
              </a:buClr>
              <a:buSzPct val="111000"/>
              <a:buFont typeface="Arial" panose="020B0604020202020204" pitchFamily="34" charset="0"/>
              <a:buChar char="•"/>
            </a:pPr>
            <a:r>
              <a:rPr lang="en-GB" b="1" dirty="0">
                <a:latin typeface="Calibri" panose="020F0502020204030204" pitchFamily="34" charset="0"/>
                <a:cs typeface="Calibri" panose="020F0502020204030204" pitchFamily="34" charset="0"/>
              </a:rPr>
              <a:t>Decency: </a:t>
            </a:r>
            <a:r>
              <a:rPr lang="en-GB" dirty="0">
                <a:latin typeface="Calibri" panose="020F0502020204030204" pitchFamily="34" charset="0"/>
                <a:cs typeface="Calibri" panose="020F0502020204030204" pitchFamily="34" charset="0"/>
              </a:rPr>
              <a:t>Being kind to people and the environment </a:t>
            </a:r>
          </a:p>
          <a:p>
            <a:pPr marL="198900" indent="-198900">
              <a:spcAft>
                <a:spcPts val="600"/>
              </a:spcAft>
              <a:buClr>
                <a:schemeClr val="accent1"/>
              </a:buClr>
              <a:buSzPct val="111000"/>
              <a:buFont typeface="Arial" panose="020B0604020202020204" pitchFamily="34" charset="0"/>
              <a:buChar char="•"/>
            </a:pPr>
            <a:r>
              <a:rPr lang="en-GB" b="1" dirty="0">
                <a:latin typeface="Calibri" panose="020F0502020204030204" pitchFamily="34" charset="0"/>
                <a:cs typeface="Calibri" panose="020F0502020204030204" pitchFamily="34" charset="0"/>
              </a:rPr>
              <a:t>Protection: </a:t>
            </a:r>
            <a:r>
              <a:rPr lang="en-GB" dirty="0">
                <a:latin typeface="Calibri" panose="020F0502020204030204" pitchFamily="34" charset="0"/>
                <a:cs typeface="Calibri" panose="020F0502020204030204" pitchFamily="34" charset="0"/>
              </a:rPr>
              <a:t>Looking after physical and mental health and economic well-being of me and my family</a:t>
            </a:r>
          </a:p>
          <a:p>
            <a:pPr marL="198900" indent="-198900">
              <a:spcAft>
                <a:spcPts val="600"/>
              </a:spcAft>
              <a:buClr>
                <a:schemeClr val="accent1"/>
              </a:buClr>
              <a:buSzPct val="111000"/>
              <a:buFont typeface="Arial" panose="020B0604020202020204" pitchFamily="34" charset="0"/>
              <a:buChar char="•"/>
            </a:pPr>
            <a:r>
              <a:rPr lang="en-GB" b="1" dirty="0">
                <a:latin typeface="Calibri" panose="020F0502020204030204" pitchFamily="34" charset="0"/>
                <a:cs typeface="Calibri" panose="020F0502020204030204" pitchFamily="34" charset="0"/>
              </a:rPr>
              <a:t>Fun: </a:t>
            </a:r>
            <a:r>
              <a:rPr lang="en-GB" dirty="0">
                <a:latin typeface="Calibri" panose="020F0502020204030204" pitchFamily="34" charset="0"/>
                <a:cs typeface="Calibri" panose="020F0502020204030204" pitchFamily="34" charset="0"/>
              </a:rPr>
              <a:t>Not taking life too seriously</a:t>
            </a:r>
          </a:p>
          <a:p>
            <a:pPr marL="198900" indent="-198900">
              <a:spcAft>
                <a:spcPts val="600"/>
              </a:spcAft>
              <a:buClr>
                <a:schemeClr val="accent1"/>
              </a:buClr>
              <a:buSzPct val="111000"/>
              <a:buFont typeface="Arial" panose="020B0604020202020204" pitchFamily="34" charset="0"/>
              <a:buChar char="•"/>
            </a:pPr>
            <a:r>
              <a:rPr lang="en-GB" b="1" dirty="0">
                <a:latin typeface="Calibri" panose="020F0502020204030204" pitchFamily="34" charset="0"/>
                <a:cs typeface="Calibri" panose="020F0502020204030204" pitchFamily="34" charset="0"/>
              </a:rPr>
              <a:t>Honesty</a:t>
            </a:r>
            <a:r>
              <a:rPr lang="en-GB" dirty="0">
                <a:latin typeface="Calibri" panose="020F0502020204030204" pitchFamily="34" charset="0"/>
                <a:cs typeface="Calibri" panose="020F0502020204030204" pitchFamily="34" charset="0"/>
              </a:rPr>
              <a:t>: More straight-talking and honesty</a:t>
            </a:r>
          </a:p>
          <a:p>
            <a:pPr marL="198900" indent="-198900">
              <a:spcAft>
                <a:spcPts val="600"/>
              </a:spcAft>
              <a:buClr>
                <a:schemeClr val="accent1"/>
              </a:buClr>
              <a:buSzPct val="111000"/>
              <a:buFont typeface="Arial" panose="020B0604020202020204" pitchFamily="34" charset="0"/>
              <a:buChar char="•"/>
            </a:pPr>
            <a:r>
              <a:rPr lang="en-GB" b="1" dirty="0">
                <a:latin typeface="Calibri" panose="020F0502020204030204" pitchFamily="34" charset="0"/>
                <a:cs typeface="Calibri" panose="020F0502020204030204" pitchFamily="34" charset="0"/>
              </a:rPr>
              <a:t>Fairness</a:t>
            </a:r>
            <a:r>
              <a:rPr lang="en-GB" dirty="0">
                <a:latin typeface="Calibri" panose="020F0502020204030204" pitchFamily="34" charset="0"/>
                <a:cs typeface="Calibri" panose="020F0502020204030204" pitchFamily="34" charset="0"/>
              </a:rPr>
              <a:t>: Making the unfair fair</a:t>
            </a:r>
          </a:p>
        </p:txBody>
      </p:sp>
      <p:sp>
        <p:nvSpPr>
          <p:cNvPr id="3" name="Rectangle 2">
            <a:extLst>
              <a:ext uri="{FF2B5EF4-FFF2-40B4-BE49-F238E27FC236}">
                <a16:creationId xmlns:a16="http://schemas.microsoft.com/office/drawing/2014/main" id="{97046C69-A4BE-4046-8A01-04CEB9C69AED}"/>
              </a:ext>
            </a:extLst>
          </p:cNvPr>
          <p:cNvSpPr/>
          <p:nvPr/>
        </p:nvSpPr>
        <p:spPr>
          <a:xfrm>
            <a:off x="442912" y="764704"/>
            <a:ext cx="4787912" cy="492443"/>
          </a:xfrm>
          <a:prstGeom prst="rect">
            <a:avLst/>
          </a:prstGeom>
        </p:spPr>
        <p:txBody>
          <a:bodyPr wrap="square" lIns="0" tIns="0" rIns="0" bIns="0">
            <a:spAutoFit/>
          </a:bodyPr>
          <a:lstStyle/>
          <a:p>
            <a:pPr lvl="0"/>
            <a:r>
              <a:rPr lang="en-US" sz="3200" b="1" dirty="0">
                <a:latin typeface="Calibri" panose="020F0502020204030204" pitchFamily="34" charset="0"/>
                <a:ea typeface="Helvetica Neue" charset="0"/>
                <a:cs typeface="Calibri" panose="020F0502020204030204" pitchFamily="34" charset="0"/>
              </a:rPr>
              <a:t>Look for what unites us</a:t>
            </a:r>
            <a:endParaRPr lang="en-GB" sz="3200" dirty="0">
              <a:latin typeface="Calibri" panose="020F0502020204030204" pitchFamily="34" charset="0"/>
              <a:ea typeface="Helvetica Neue" charset="0"/>
              <a:cs typeface="Calibri" panose="020F0502020204030204" pitchFamily="34" charset="0"/>
            </a:endParaRPr>
          </a:p>
        </p:txBody>
      </p:sp>
      <p:sp>
        <p:nvSpPr>
          <p:cNvPr id="5" name="Slide Number Placeholder 2">
            <a:extLst>
              <a:ext uri="{FF2B5EF4-FFF2-40B4-BE49-F238E27FC236}">
                <a16:creationId xmlns:a16="http://schemas.microsoft.com/office/drawing/2014/main" id="{198A01E8-87EA-9A42-ABA3-DDD6C0033C10}"/>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39</a:t>
            </a:fld>
            <a:endParaRPr lang="en-GB" sz="1200" dirty="0"/>
          </a:p>
        </p:txBody>
      </p:sp>
      <p:pic>
        <p:nvPicPr>
          <p:cNvPr id="5122" name="Picture 2" descr="I don't want to protect the environment. I want to create a world where the environment  doesn't need prote… | Nature quotes, Inspirational quotes, Quotes to live by">
            <a:extLst>
              <a:ext uri="{FF2B5EF4-FFF2-40B4-BE49-F238E27FC236}">
                <a16:creationId xmlns:a16="http://schemas.microsoft.com/office/drawing/2014/main" id="{3820B0D3-2FAF-AD86-1462-D0F46923E1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20" b="17548"/>
          <a:stretch/>
        </p:blipFill>
        <p:spPr bwMode="auto">
          <a:xfrm>
            <a:off x="6096000" y="908050"/>
            <a:ext cx="5653088" cy="554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429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BC38D318-2BB8-42B3-A5AF-DE72ABAD0140}"/>
              </a:ext>
            </a:extLst>
          </p:cNvPr>
          <p:cNvSpPr txBox="1">
            <a:spLocks noChangeArrowheads="1"/>
          </p:cNvSpPr>
          <p:nvPr/>
        </p:nvSpPr>
        <p:spPr>
          <a:xfrm>
            <a:off x="4596550" y="1401936"/>
            <a:ext cx="6466901" cy="834440"/>
          </a:xfrm>
          <a:prstGeom prst="rect">
            <a:avLst/>
          </a:prstGeom>
          <a:ln/>
        </p:spPr>
        <p:txBody>
          <a:bodyPr lIns="91422" tIns="45710" rIns="91422" bIns="45710"/>
          <a:lstStyle>
            <a:lvl1pPr algn="ctr" rtl="0" fontAlgn="base">
              <a:spcBef>
                <a:spcPct val="0"/>
              </a:spcBef>
              <a:spcAft>
                <a:spcPct val="0"/>
              </a:spcAft>
              <a:defRPr sz="7200">
                <a:solidFill>
                  <a:srgbClr val="636463"/>
                </a:solidFill>
                <a:latin typeface="Trebuchet MS"/>
                <a:ea typeface="+mj-ea"/>
                <a:cs typeface="Trebuchet MS"/>
                <a:sym typeface="Gill Sans Light" charset="0"/>
              </a:defRPr>
            </a:lvl1pPr>
            <a:lvl2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a:lstStyle>
          <a:p>
            <a:pPr lvl="0" algn="l" fontAlgn="auto">
              <a:spcBef>
                <a:spcPts val="0"/>
              </a:spcBef>
              <a:spcAft>
                <a:spcPts val="0"/>
              </a:spcAft>
            </a:pPr>
            <a:r>
              <a:rPr lang="en-GB" sz="4000" dirty="0">
                <a:solidFill>
                  <a:srgbClr val="544186"/>
                </a:solidFill>
                <a:latin typeface="Arial" pitchFamily="34" charset="0"/>
                <a:ea typeface="Accolade-Serial" charset="0"/>
                <a:cs typeface="Arial" pitchFamily="34" charset="0"/>
              </a:rPr>
              <a:t>Future Events</a:t>
            </a:r>
            <a:endParaRPr lang="en-GB" sz="3200" dirty="0">
              <a:solidFill>
                <a:srgbClr val="544186"/>
              </a:solidFill>
              <a:latin typeface="Arial" pitchFamily="34" charset="0"/>
              <a:ea typeface="Accolade-Serial" charset="0"/>
              <a:cs typeface="Arial" pitchFamily="34" charset="0"/>
            </a:endParaRPr>
          </a:p>
        </p:txBody>
      </p:sp>
      <p:grpSp>
        <p:nvGrpSpPr>
          <p:cNvPr id="6" name="Group 5">
            <a:extLst>
              <a:ext uri="{FF2B5EF4-FFF2-40B4-BE49-F238E27FC236}">
                <a16:creationId xmlns:a16="http://schemas.microsoft.com/office/drawing/2014/main" id="{F8E30A49-A9EA-4018-BB53-CBBB65D87168}"/>
              </a:ext>
            </a:extLst>
          </p:cNvPr>
          <p:cNvGrpSpPr/>
          <p:nvPr/>
        </p:nvGrpSpPr>
        <p:grpSpPr>
          <a:xfrm>
            <a:off x="107238" y="2726672"/>
            <a:ext cx="11625726" cy="4208444"/>
            <a:chOff x="1383808" y="2494577"/>
            <a:chExt cx="9759126" cy="4035331"/>
          </a:xfrm>
        </p:grpSpPr>
        <p:sp>
          <p:nvSpPr>
            <p:cNvPr id="2" name="Rectangle 1"/>
            <p:cNvSpPr txBox="1">
              <a:spLocks noChangeArrowheads="1"/>
            </p:cNvSpPr>
            <p:nvPr/>
          </p:nvSpPr>
          <p:spPr>
            <a:xfrm>
              <a:off x="1383808" y="2494577"/>
              <a:ext cx="3494631" cy="4035331"/>
            </a:xfrm>
            <a:prstGeom prst="rect">
              <a:avLst/>
            </a:prstGeom>
            <a:ln/>
          </p:spPr>
          <p:txBody>
            <a:bodyPr lIns="91422" tIns="45710" rIns="91422" bIns="45710" numCol="1"/>
            <a:lstStyle>
              <a:lvl1pPr algn="ctr" rtl="0" fontAlgn="base">
                <a:spcBef>
                  <a:spcPct val="0"/>
                </a:spcBef>
                <a:spcAft>
                  <a:spcPct val="0"/>
                </a:spcAft>
                <a:defRPr sz="7200">
                  <a:solidFill>
                    <a:srgbClr val="636463"/>
                  </a:solidFill>
                  <a:latin typeface="Trebuchet MS"/>
                  <a:ea typeface="+mj-ea"/>
                  <a:cs typeface="Trebuchet MS"/>
                  <a:sym typeface="Gill Sans Light" charset="0"/>
                </a:defRPr>
              </a:lvl1pPr>
              <a:lvl2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a:lstStyle>
            <a:p>
              <a:pPr algn="r">
                <a:lnSpc>
                  <a:spcPct val="150000"/>
                </a:lnSpc>
              </a:pPr>
              <a:r>
                <a:rPr lang="en-GB" sz="2000" b="1" dirty="0">
                  <a:solidFill>
                    <a:srgbClr val="544186"/>
                  </a:solidFill>
                  <a:latin typeface="Arial" pitchFamily="34" charset="0"/>
                  <a:cs typeface="Arial" pitchFamily="34" charset="0"/>
                </a:rPr>
                <a:t>Thurs 25</a:t>
              </a:r>
              <a:r>
                <a:rPr lang="en-GB" sz="2000" b="1" baseline="30000" dirty="0">
                  <a:solidFill>
                    <a:srgbClr val="544186"/>
                  </a:solidFill>
                  <a:latin typeface="Arial" pitchFamily="34" charset="0"/>
                  <a:cs typeface="Arial" pitchFamily="34" charset="0"/>
                </a:rPr>
                <a:t>th</a:t>
              </a:r>
              <a:r>
                <a:rPr lang="en-GB" sz="2000" b="1" dirty="0">
                  <a:solidFill>
                    <a:srgbClr val="544186"/>
                  </a:solidFill>
                  <a:latin typeface="Arial" pitchFamily="34" charset="0"/>
                  <a:cs typeface="Arial" pitchFamily="34" charset="0"/>
                </a:rPr>
                <a:t> May, 11am</a:t>
              </a:r>
            </a:p>
            <a:p>
              <a:pPr algn="r">
                <a:lnSpc>
                  <a:spcPct val="150000"/>
                </a:lnSpc>
              </a:pPr>
              <a:r>
                <a:rPr lang="en-GB" sz="2000" b="1" dirty="0">
                  <a:solidFill>
                    <a:srgbClr val="544186"/>
                  </a:solidFill>
                  <a:latin typeface="Arial" pitchFamily="34" charset="0"/>
                  <a:cs typeface="Arial" pitchFamily="34" charset="0"/>
                </a:rPr>
                <a:t>Thurs 8</a:t>
              </a:r>
              <a:r>
                <a:rPr lang="en-GB" sz="2000" b="1" baseline="30000" dirty="0">
                  <a:solidFill>
                    <a:srgbClr val="544186"/>
                  </a:solidFill>
                  <a:latin typeface="Arial" pitchFamily="34" charset="0"/>
                  <a:cs typeface="Arial" pitchFamily="34" charset="0"/>
                </a:rPr>
                <a:t>th</a:t>
              </a:r>
              <a:r>
                <a:rPr lang="en-GB" sz="2000" b="1" dirty="0">
                  <a:solidFill>
                    <a:srgbClr val="544186"/>
                  </a:solidFill>
                  <a:latin typeface="Arial" pitchFamily="34" charset="0"/>
                  <a:cs typeface="Arial" pitchFamily="34" charset="0"/>
                </a:rPr>
                <a:t> June, 11am</a:t>
              </a:r>
            </a:p>
            <a:p>
              <a:pPr algn="r">
                <a:lnSpc>
                  <a:spcPct val="150000"/>
                </a:lnSpc>
              </a:pPr>
              <a:r>
                <a:rPr lang="en-GB" sz="2000" b="1" dirty="0">
                  <a:solidFill>
                    <a:srgbClr val="544186"/>
                  </a:solidFill>
                  <a:latin typeface="Arial" pitchFamily="34" charset="0"/>
                  <a:cs typeface="Arial" pitchFamily="34" charset="0"/>
                </a:rPr>
                <a:t>Weds 14</a:t>
              </a:r>
              <a:r>
                <a:rPr lang="en-GB" sz="2000" b="1" baseline="30000" dirty="0">
                  <a:solidFill>
                    <a:srgbClr val="544186"/>
                  </a:solidFill>
                  <a:latin typeface="Arial" pitchFamily="34" charset="0"/>
                  <a:cs typeface="Arial" pitchFamily="34" charset="0"/>
                </a:rPr>
                <a:t>th</a:t>
              </a:r>
              <a:r>
                <a:rPr lang="en-GB" sz="2000" b="1" dirty="0">
                  <a:solidFill>
                    <a:srgbClr val="544186"/>
                  </a:solidFill>
                  <a:latin typeface="Arial" pitchFamily="34" charset="0"/>
                  <a:cs typeface="Arial" pitchFamily="34" charset="0"/>
                </a:rPr>
                <a:t> June, 1pm </a:t>
              </a:r>
            </a:p>
            <a:p>
              <a:pPr algn="r">
                <a:lnSpc>
                  <a:spcPct val="150000"/>
                </a:lnSpc>
              </a:pPr>
              <a:r>
                <a:rPr lang="en-GB" sz="2000" b="1" dirty="0">
                  <a:solidFill>
                    <a:srgbClr val="544186"/>
                  </a:solidFill>
                  <a:latin typeface="Arial" pitchFamily="34" charset="0"/>
                  <a:cs typeface="Arial" pitchFamily="34" charset="0"/>
                </a:rPr>
                <a:t>Thurs 22</a:t>
              </a:r>
              <a:r>
                <a:rPr lang="en-GB" sz="2000" b="1" baseline="30000" dirty="0">
                  <a:solidFill>
                    <a:srgbClr val="544186"/>
                  </a:solidFill>
                  <a:latin typeface="Arial" pitchFamily="34" charset="0"/>
                  <a:cs typeface="Arial" pitchFamily="34" charset="0"/>
                </a:rPr>
                <a:t>nd</a:t>
              </a:r>
              <a:r>
                <a:rPr lang="en-GB" sz="2000" b="1" dirty="0">
                  <a:solidFill>
                    <a:srgbClr val="544186"/>
                  </a:solidFill>
                  <a:latin typeface="Arial" pitchFamily="34" charset="0"/>
                  <a:cs typeface="Arial" pitchFamily="34" charset="0"/>
                </a:rPr>
                <a:t> June, 11am</a:t>
              </a:r>
            </a:p>
            <a:p>
              <a:pPr algn="r">
                <a:lnSpc>
                  <a:spcPct val="150000"/>
                </a:lnSpc>
              </a:pPr>
              <a:r>
                <a:rPr lang="en-GB" sz="2000" b="1" dirty="0">
                  <a:solidFill>
                    <a:srgbClr val="544186"/>
                  </a:solidFill>
                  <a:latin typeface="Arial" pitchFamily="34" charset="0"/>
                  <a:cs typeface="Arial" pitchFamily="34" charset="0"/>
                </a:rPr>
                <a:t>Thurs 6</a:t>
              </a:r>
              <a:r>
                <a:rPr lang="en-GB" sz="2000" b="1" baseline="30000" dirty="0">
                  <a:solidFill>
                    <a:srgbClr val="544186"/>
                  </a:solidFill>
                  <a:latin typeface="Arial" pitchFamily="34" charset="0"/>
                  <a:cs typeface="Arial" pitchFamily="34" charset="0"/>
                </a:rPr>
                <a:t>th</a:t>
              </a:r>
              <a:r>
                <a:rPr lang="en-GB" sz="2000" b="1" dirty="0">
                  <a:solidFill>
                    <a:srgbClr val="544186"/>
                  </a:solidFill>
                  <a:latin typeface="Arial" pitchFamily="34" charset="0"/>
                  <a:cs typeface="Arial" pitchFamily="34" charset="0"/>
                </a:rPr>
                <a:t> July, 6pm</a:t>
              </a:r>
            </a:p>
            <a:p>
              <a:pPr algn="r">
                <a:lnSpc>
                  <a:spcPct val="150000"/>
                </a:lnSpc>
              </a:pPr>
              <a:r>
                <a:rPr lang="en-GB" sz="2000" b="1" dirty="0">
                  <a:solidFill>
                    <a:srgbClr val="544186"/>
                  </a:solidFill>
                  <a:latin typeface="Arial" pitchFamily="34" charset="0"/>
                  <a:cs typeface="Arial" pitchFamily="34" charset="0"/>
                </a:rPr>
                <a:t>Thurs 13</a:t>
              </a:r>
              <a:r>
                <a:rPr lang="en-GB" sz="2000" b="1" baseline="30000" dirty="0">
                  <a:solidFill>
                    <a:srgbClr val="544186"/>
                  </a:solidFill>
                  <a:latin typeface="Arial" pitchFamily="34" charset="0"/>
                  <a:cs typeface="Arial" pitchFamily="34" charset="0"/>
                </a:rPr>
                <a:t>th</a:t>
              </a:r>
              <a:r>
                <a:rPr lang="en-GB" sz="2000" b="1" dirty="0">
                  <a:solidFill>
                    <a:srgbClr val="544186"/>
                  </a:solidFill>
                  <a:latin typeface="Arial" pitchFamily="34" charset="0"/>
                  <a:cs typeface="Arial" pitchFamily="34" charset="0"/>
                </a:rPr>
                <a:t> July, 11am</a:t>
              </a:r>
            </a:p>
            <a:p>
              <a:pPr algn="r">
                <a:lnSpc>
                  <a:spcPct val="150000"/>
                </a:lnSpc>
              </a:pPr>
              <a:r>
                <a:rPr lang="en-GB" sz="2000" b="1" dirty="0">
                  <a:solidFill>
                    <a:srgbClr val="544186"/>
                  </a:solidFill>
                  <a:latin typeface="Arial" pitchFamily="34" charset="0"/>
                  <a:cs typeface="Arial" pitchFamily="34" charset="0"/>
                </a:rPr>
                <a:t>Weds 26</a:t>
              </a:r>
              <a:r>
                <a:rPr lang="en-GB" sz="2000" b="1" baseline="30000" dirty="0">
                  <a:solidFill>
                    <a:srgbClr val="544186"/>
                  </a:solidFill>
                  <a:latin typeface="Arial" pitchFamily="34" charset="0"/>
                  <a:cs typeface="Arial" pitchFamily="34" charset="0"/>
                </a:rPr>
                <a:t>th</a:t>
              </a:r>
              <a:r>
                <a:rPr lang="en-GB" sz="2000" b="1" dirty="0">
                  <a:solidFill>
                    <a:srgbClr val="544186"/>
                  </a:solidFill>
                  <a:latin typeface="Arial" pitchFamily="34" charset="0"/>
                  <a:cs typeface="Arial" pitchFamily="34" charset="0"/>
                </a:rPr>
                <a:t> July, 11am   </a:t>
              </a:r>
            </a:p>
            <a:p>
              <a:pPr algn="r">
                <a:lnSpc>
                  <a:spcPct val="150000"/>
                </a:lnSpc>
              </a:pPr>
              <a:endParaRPr lang="en-GB" sz="2000" b="1" dirty="0">
                <a:solidFill>
                  <a:srgbClr val="544186"/>
                </a:solidFill>
                <a:latin typeface="Arial" pitchFamily="34" charset="0"/>
                <a:cs typeface="Arial" pitchFamily="34" charset="0"/>
              </a:endParaRPr>
            </a:p>
            <a:p>
              <a:pPr algn="r">
                <a:lnSpc>
                  <a:spcPct val="150000"/>
                </a:lnSpc>
              </a:pPr>
              <a:endParaRPr lang="en-GB" sz="2000" b="1" dirty="0">
                <a:solidFill>
                  <a:srgbClr val="544186"/>
                </a:solidFill>
                <a:latin typeface="Arial" pitchFamily="34" charset="0"/>
                <a:cs typeface="Arial" pitchFamily="34" charset="0"/>
              </a:endParaRPr>
            </a:p>
            <a:p>
              <a:pPr algn="r">
                <a:lnSpc>
                  <a:spcPct val="150000"/>
                </a:lnSpc>
              </a:pPr>
              <a:r>
                <a:rPr lang="en-GB" sz="2000" b="1" dirty="0">
                  <a:solidFill>
                    <a:srgbClr val="544186"/>
                  </a:solidFill>
                  <a:latin typeface="Arial" pitchFamily="34" charset="0"/>
                  <a:cs typeface="Arial" pitchFamily="34" charset="0"/>
                </a:rPr>
                <a:t>   </a:t>
              </a:r>
            </a:p>
            <a:p>
              <a:pPr algn="r">
                <a:lnSpc>
                  <a:spcPct val="150000"/>
                </a:lnSpc>
              </a:pPr>
              <a:endParaRPr lang="en-GB" sz="2000" b="1" dirty="0">
                <a:solidFill>
                  <a:srgbClr val="544186"/>
                </a:solidFill>
                <a:latin typeface="Arial" pitchFamily="34" charset="0"/>
                <a:cs typeface="Arial" pitchFamily="34" charset="0"/>
              </a:endParaRPr>
            </a:p>
            <a:p>
              <a:pPr algn="r">
                <a:lnSpc>
                  <a:spcPct val="150000"/>
                </a:lnSpc>
              </a:pPr>
              <a:endParaRPr lang="en-GB" sz="2000" b="1" dirty="0">
                <a:solidFill>
                  <a:srgbClr val="544186"/>
                </a:solidFill>
                <a:latin typeface="Arial" pitchFamily="34" charset="0"/>
                <a:cs typeface="Arial" pitchFamily="34" charset="0"/>
              </a:endParaRPr>
            </a:p>
            <a:p>
              <a:pPr algn="r">
                <a:lnSpc>
                  <a:spcPct val="150000"/>
                </a:lnSpc>
              </a:pPr>
              <a:r>
                <a:rPr lang="en-GB" sz="2000" b="1" dirty="0">
                  <a:solidFill>
                    <a:srgbClr val="544186"/>
                  </a:solidFill>
                  <a:latin typeface="Arial" pitchFamily="34" charset="0"/>
                  <a:cs typeface="Arial" pitchFamily="34" charset="0"/>
                </a:rPr>
                <a:t>   </a:t>
              </a:r>
            </a:p>
            <a:p>
              <a:pPr algn="l">
                <a:lnSpc>
                  <a:spcPct val="150000"/>
                </a:lnSpc>
              </a:pPr>
              <a:endParaRPr lang="en-GB" sz="2000" b="1" dirty="0">
                <a:solidFill>
                  <a:srgbClr val="544186"/>
                </a:solidFill>
                <a:latin typeface="Arial" pitchFamily="34" charset="0"/>
                <a:cs typeface="Arial" pitchFamily="34" charset="0"/>
              </a:endParaRPr>
            </a:p>
          </p:txBody>
        </p:sp>
        <p:sp>
          <p:nvSpPr>
            <p:cNvPr id="5" name="Rectangle 1">
              <a:extLst>
                <a:ext uri="{FF2B5EF4-FFF2-40B4-BE49-F238E27FC236}">
                  <a16:creationId xmlns:a16="http://schemas.microsoft.com/office/drawing/2014/main" id="{B6ABB937-806F-4C02-8BD9-CD274A50F467}"/>
                </a:ext>
              </a:extLst>
            </p:cNvPr>
            <p:cNvSpPr txBox="1">
              <a:spLocks noChangeArrowheads="1"/>
            </p:cNvSpPr>
            <p:nvPr/>
          </p:nvSpPr>
          <p:spPr>
            <a:xfrm>
              <a:off x="5024367" y="2494577"/>
              <a:ext cx="6118567" cy="4035329"/>
            </a:xfrm>
            <a:prstGeom prst="rect">
              <a:avLst/>
            </a:prstGeom>
            <a:ln/>
          </p:spPr>
          <p:txBody>
            <a:bodyPr lIns="91422" tIns="45710" rIns="91422" bIns="45710" numCol="1"/>
            <a:lstStyle>
              <a:lvl1pPr algn="ctr" rtl="0" fontAlgn="base">
                <a:spcBef>
                  <a:spcPct val="0"/>
                </a:spcBef>
                <a:spcAft>
                  <a:spcPct val="0"/>
                </a:spcAft>
                <a:defRPr sz="7200">
                  <a:solidFill>
                    <a:srgbClr val="636463"/>
                  </a:solidFill>
                  <a:latin typeface="Trebuchet MS"/>
                  <a:ea typeface="+mj-ea"/>
                  <a:cs typeface="Trebuchet MS"/>
                  <a:sym typeface="Gill Sans Light" charset="0"/>
                </a:defRPr>
              </a:lvl1pPr>
              <a:lvl2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a:lstStyle>
            <a:p>
              <a:pPr algn="l">
                <a:lnSpc>
                  <a:spcPct val="150000"/>
                </a:lnSpc>
              </a:pPr>
              <a:r>
                <a:rPr lang="en-GB" sz="2000" dirty="0">
                  <a:solidFill>
                    <a:srgbClr val="544186"/>
                  </a:solidFill>
                  <a:latin typeface="Arial" pitchFamily="34" charset="0"/>
                  <a:cs typeface="Arial" pitchFamily="34" charset="0"/>
                </a:rPr>
                <a:t>To AI or Not to AI: Is This The Question? </a:t>
              </a:r>
            </a:p>
            <a:p>
              <a:pPr algn="l">
                <a:lnSpc>
                  <a:spcPct val="150000"/>
                </a:lnSpc>
              </a:pPr>
              <a:r>
                <a:rPr lang="en-GB" sz="2000" dirty="0">
                  <a:solidFill>
                    <a:srgbClr val="544186"/>
                  </a:solidFill>
                  <a:latin typeface="Arial" pitchFamily="34" charset="0"/>
                  <a:cs typeface="Arial" pitchFamily="34" charset="0"/>
                </a:rPr>
                <a:t>How do Qual Researchers Feel About Generative AI</a:t>
              </a:r>
            </a:p>
            <a:p>
              <a:pPr algn="l">
                <a:lnSpc>
                  <a:spcPct val="150000"/>
                </a:lnSpc>
              </a:pPr>
              <a:r>
                <a:rPr lang="en-GB" sz="2000" dirty="0" err="1">
                  <a:solidFill>
                    <a:srgbClr val="544186"/>
                  </a:solidFill>
                  <a:latin typeface="Arial" pitchFamily="34" charset="0"/>
                  <a:cs typeface="Arial" pitchFamily="34" charset="0"/>
                </a:rPr>
                <a:t>Lunch&amp;Learn</a:t>
              </a:r>
              <a:r>
                <a:rPr lang="en-GB" sz="2000" dirty="0">
                  <a:solidFill>
                    <a:srgbClr val="544186"/>
                  </a:solidFill>
                  <a:latin typeface="Arial" pitchFamily="34" charset="0"/>
                  <a:cs typeface="Arial" pitchFamily="34" charset="0"/>
                </a:rPr>
                <a:t>: Exploring the AI Driven Capabilities of </a:t>
              </a:r>
              <a:r>
                <a:rPr lang="en-GB" sz="2000" dirty="0" err="1">
                  <a:solidFill>
                    <a:srgbClr val="544186"/>
                  </a:solidFill>
                  <a:latin typeface="Arial" pitchFamily="34" charset="0"/>
                  <a:cs typeface="Arial" pitchFamily="34" charset="0"/>
                </a:rPr>
                <a:t>Qualzy</a:t>
              </a:r>
              <a:endParaRPr lang="en-GB" sz="2000" dirty="0">
                <a:solidFill>
                  <a:srgbClr val="544186"/>
                </a:solidFill>
                <a:latin typeface="Arial" pitchFamily="34" charset="0"/>
                <a:cs typeface="Arial" pitchFamily="34" charset="0"/>
              </a:endParaRPr>
            </a:p>
            <a:p>
              <a:pPr algn="l">
                <a:lnSpc>
                  <a:spcPct val="150000"/>
                </a:lnSpc>
              </a:pPr>
              <a:r>
                <a:rPr lang="en-GB" sz="2000" dirty="0">
                  <a:solidFill>
                    <a:srgbClr val="544186"/>
                  </a:solidFill>
                  <a:latin typeface="Arial" pitchFamily="34" charset="0"/>
                  <a:cs typeface="Arial" pitchFamily="34" charset="0"/>
                </a:rPr>
                <a:t>Designing &amp; Facilitating Hybrid Events – A taster</a:t>
              </a:r>
            </a:p>
            <a:p>
              <a:pPr algn="l">
                <a:lnSpc>
                  <a:spcPct val="150000"/>
                </a:lnSpc>
              </a:pPr>
              <a:r>
                <a:rPr lang="en-GB" sz="2000" dirty="0">
                  <a:solidFill>
                    <a:srgbClr val="544186"/>
                  </a:solidFill>
                  <a:latin typeface="Arial" pitchFamily="34" charset="0"/>
                  <a:cs typeface="Arial" pitchFamily="34" charset="0"/>
                </a:rPr>
                <a:t>ICG </a:t>
              </a:r>
              <a:r>
                <a:rPr lang="en-GB" sz="2000" b="1" dirty="0">
                  <a:solidFill>
                    <a:srgbClr val="544186"/>
                  </a:solidFill>
                  <a:latin typeface="Arial" pitchFamily="34" charset="0"/>
                  <a:cs typeface="Arial" pitchFamily="34" charset="0"/>
                </a:rPr>
                <a:t>Summer Party</a:t>
              </a:r>
              <a:endParaRPr lang="en-GB" sz="2000" dirty="0">
                <a:solidFill>
                  <a:srgbClr val="544186"/>
                </a:solidFill>
                <a:latin typeface="Arial" pitchFamily="34" charset="0"/>
                <a:cs typeface="Arial" pitchFamily="34" charset="0"/>
              </a:endParaRPr>
            </a:p>
            <a:p>
              <a:pPr algn="l">
                <a:lnSpc>
                  <a:spcPct val="150000"/>
                </a:lnSpc>
              </a:pPr>
              <a:r>
                <a:rPr lang="en-GB" sz="2000" dirty="0">
                  <a:solidFill>
                    <a:srgbClr val="544186"/>
                  </a:solidFill>
                  <a:latin typeface="Arial" pitchFamily="34" charset="0"/>
                  <a:cs typeface="Arial" pitchFamily="34" charset="0"/>
                </a:rPr>
                <a:t>Researching Through The Generations</a:t>
              </a:r>
            </a:p>
            <a:p>
              <a:pPr algn="l">
                <a:lnSpc>
                  <a:spcPct val="150000"/>
                </a:lnSpc>
              </a:pPr>
              <a:r>
                <a:rPr lang="en-GB" sz="2000" dirty="0">
                  <a:solidFill>
                    <a:srgbClr val="544186"/>
                  </a:solidFill>
                  <a:latin typeface="Arial" pitchFamily="34" charset="0"/>
                  <a:cs typeface="Arial" pitchFamily="34" charset="0"/>
                </a:rPr>
                <a:t>Five Ways to Grow Profit</a:t>
              </a:r>
            </a:p>
          </p:txBody>
        </p:sp>
      </p:grpSp>
      <p:pic>
        <p:nvPicPr>
          <p:cNvPr id="9" name="Graphic 8" descr="Champagne glasses with solid fill">
            <a:extLst>
              <a:ext uri="{FF2B5EF4-FFF2-40B4-BE49-F238E27FC236}">
                <a16:creationId xmlns:a16="http://schemas.microsoft.com/office/drawing/2014/main" id="{15BFB64A-62FC-B20F-E0C8-E51B65D9B4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06587" y="4666520"/>
            <a:ext cx="552680" cy="453531"/>
          </a:xfrm>
          <a:prstGeom prst="rect">
            <a:avLst/>
          </a:prstGeom>
        </p:spPr>
      </p:pic>
      <p:pic>
        <p:nvPicPr>
          <p:cNvPr id="11" name="Graphic 10" descr="Party hat with solid fill">
            <a:extLst>
              <a:ext uri="{FF2B5EF4-FFF2-40B4-BE49-F238E27FC236}">
                <a16:creationId xmlns:a16="http://schemas.microsoft.com/office/drawing/2014/main" id="{96ECA2F1-8AF6-6997-772E-E12937B97B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56766" y="4666518"/>
            <a:ext cx="552680" cy="453531"/>
          </a:xfrm>
          <a:prstGeom prst="rect">
            <a:avLst/>
          </a:prstGeom>
        </p:spPr>
      </p:pic>
    </p:spTree>
    <p:extLst>
      <p:ext uri="{BB962C8B-B14F-4D97-AF65-F5344CB8AC3E}">
        <p14:creationId xmlns:p14="http://schemas.microsoft.com/office/powerpoint/2010/main" val="739455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65528A-9B8A-E245-824B-3C2FF07040AC}"/>
              </a:ext>
            </a:extLst>
          </p:cNvPr>
          <p:cNvSpPr txBox="1"/>
          <p:nvPr/>
        </p:nvSpPr>
        <p:spPr>
          <a:xfrm>
            <a:off x="480728" y="1665287"/>
            <a:ext cx="5651500" cy="4044125"/>
          </a:xfrm>
          <a:prstGeom prst="rect">
            <a:avLst/>
          </a:prstGeom>
          <a:noFill/>
        </p:spPr>
        <p:txBody>
          <a:bodyPr wrap="square" lIns="0" tIns="0" rIns="0" bIns="0" numCol="1" spcCol="180000" rtlCol="0">
            <a:noAutofit/>
          </a:bodyPr>
          <a:lstStyle/>
          <a:p>
            <a:pPr marL="198900" indent="-198900">
              <a:spcAft>
                <a:spcPts val="600"/>
              </a:spcAft>
              <a:buClr>
                <a:schemeClr val="accent1"/>
              </a:buClr>
              <a:buSzPct val="111000"/>
              <a:buFont typeface="Arial" panose="020B0604020202020204" pitchFamily="34" charset="0"/>
              <a:buChar char="•"/>
            </a:pPr>
            <a:r>
              <a:rPr lang="en-GB" b="1" dirty="0">
                <a:latin typeface="Calibri" panose="020F0502020204030204" pitchFamily="34" charset="0"/>
                <a:cs typeface="Calibri" panose="020F0502020204030204" pitchFamily="34" charset="0"/>
              </a:rPr>
              <a:t>Amazon</a:t>
            </a:r>
            <a:r>
              <a:rPr lang="en-GB" dirty="0">
                <a:latin typeface="Calibri" panose="020F0502020204030204" pitchFamily="34" charset="0"/>
                <a:cs typeface="Calibri" panose="020F0502020204030204" pitchFamily="34" charset="0"/>
              </a:rPr>
              <a:t>: Priest and Iman</a:t>
            </a:r>
          </a:p>
          <a:p>
            <a:pPr marL="198900" indent="-198900">
              <a:spcAft>
                <a:spcPts val="600"/>
              </a:spcAft>
              <a:buClr>
                <a:schemeClr val="accent1"/>
              </a:buClr>
              <a:buSzPct val="111000"/>
              <a:buFont typeface="Arial" panose="020B0604020202020204" pitchFamily="34" charset="0"/>
              <a:buChar char="•"/>
            </a:pPr>
            <a:r>
              <a:rPr lang="en-GB" b="1" dirty="0">
                <a:latin typeface="Calibri" panose="020F0502020204030204" pitchFamily="34" charset="0"/>
                <a:cs typeface="Calibri" panose="020F0502020204030204" pitchFamily="34" charset="0"/>
              </a:rPr>
              <a:t>Maltesers: </a:t>
            </a:r>
            <a:r>
              <a:rPr lang="en-GB" dirty="0">
                <a:latin typeface="Calibri" panose="020F0502020204030204" pitchFamily="34" charset="0"/>
                <a:cs typeface="Calibri" panose="020F0502020204030204" pitchFamily="34" charset="0"/>
              </a:rPr>
              <a:t>Disability</a:t>
            </a:r>
          </a:p>
          <a:p>
            <a:pPr marL="198900" indent="-198900">
              <a:spcAft>
                <a:spcPts val="600"/>
              </a:spcAft>
              <a:buClr>
                <a:schemeClr val="accent1"/>
              </a:buClr>
              <a:buSzPct val="111000"/>
              <a:buFont typeface="Arial" panose="020B0604020202020204" pitchFamily="34" charset="0"/>
              <a:buChar char="•"/>
            </a:pPr>
            <a:r>
              <a:rPr lang="en-GB" b="1" dirty="0">
                <a:latin typeface="Calibri" panose="020F0502020204030204" pitchFamily="34" charset="0"/>
                <a:cs typeface="Calibri" panose="020F0502020204030204" pitchFamily="34" charset="0"/>
              </a:rPr>
              <a:t>Virgin: Disability</a:t>
            </a:r>
          </a:p>
        </p:txBody>
      </p:sp>
      <p:sp>
        <p:nvSpPr>
          <p:cNvPr id="3" name="Rectangle 2">
            <a:extLst>
              <a:ext uri="{FF2B5EF4-FFF2-40B4-BE49-F238E27FC236}">
                <a16:creationId xmlns:a16="http://schemas.microsoft.com/office/drawing/2014/main" id="{BF759608-DA32-E34E-8667-A73B43C2B6F0}"/>
              </a:ext>
            </a:extLst>
          </p:cNvPr>
          <p:cNvSpPr/>
          <p:nvPr/>
        </p:nvSpPr>
        <p:spPr>
          <a:xfrm>
            <a:off x="430225" y="740313"/>
            <a:ext cx="11377264" cy="492443"/>
          </a:xfrm>
          <a:prstGeom prst="rect">
            <a:avLst/>
          </a:prstGeom>
        </p:spPr>
        <p:txBody>
          <a:bodyPr wrap="square" lIns="0" tIns="0" rIns="0" bIns="0">
            <a:spAutoFit/>
          </a:bodyPr>
          <a:lstStyle/>
          <a:p>
            <a:pPr lvl="0"/>
            <a:r>
              <a:rPr lang="en-US" sz="3200" b="1" dirty="0">
                <a:latin typeface="Calibri" panose="020F0502020204030204" pitchFamily="34" charset="0"/>
                <a:ea typeface="Helvetica Neue" charset="0"/>
                <a:cs typeface="Calibri" panose="020F0502020204030204" pitchFamily="34" charset="0"/>
              </a:rPr>
              <a:t>Best communications tap into shared values </a:t>
            </a:r>
            <a:endParaRPr lang="en-GB" sz="3200" dirty="0">
              <a:latin typeface="Calibri" panose="020F0502020204030204" pitchFamily="34" charset="0"/>
              <a:ea typeface="Helvetica Neue" charset="0"/>
              <a:cs typeface="Calibri" panose="020F0502020204030204" pitchFamily="34" charset="0"/>
            </a:endParaRPr>
          </a:p>
        </p:txBody>
      </p:sp>
      <p:pic>
        <p:nvPicPr>
          <p:cNvPr id="4" name="Picture 3">
            <a:extLst>
              <a:ext uri="{FF2B5EF4-FFF2-40B4-BE49-F238E27FC236}">
                <a16:creationId xmlns:a16="http://schemas.microsoft.com/office/drawing/2014/main" id="{7B0E0C1E-967E-5947-A32F-21EA6B2E2A8C}"/>
              </a:ext>
            </a:extLst>
          </p:cNvPr>
          <p:cNvPicPr>
            <a:picLocks noChangeAspect="1"/>
          </p:cNvPicPr>
          <p:nvPr/>
        </p:nvPicPr>
        <p:blipFill rotWithShape="1">
          <a:blip r:embed="rId2">
            <a:extLst>
              <a:ext uri="{28A0092B-C50C-407E-A947-70E740481C1C}">
                <a14:useLocalDpi xmlns:a14="http://schemas.microsoft.com/office/drawing/2010/main" val="0"/>
              </a:ext>
            </a:extLst>
          </a:blip>
          <a:srcRect l="6291" t="13818" r="4231" b="12325"/>
          <a:stretch/>
        </p:blipFill>
        <p:spPr>
          <a:xfrm>
            <a:off x="6170042" y="2888940"/>
            <a:ext cx="5582257" cy="2591805"/>
          </a:xfrm>
          <a:prstGeom prst="rect">
            <a:avLst/>
          </a:prstGeom>
        </p:spPr>
      </p:pic>
      <p:pic>
        <p:nvPicPr>
          <p:cNvPr id="5" name="Picture 4">
            <a:extLst>
              <a:ext uri="{FF2B5EF4-FFF2-40B4-BE49-F238E27FC236}">
                <a16:creationId xmlns:a16="http://schemas.microsoft.com/office/drawing/2014/main" id="{621F601A-8B21-354E-AF17-EF0CF1BB05C0}"/>
              </a:ext>
            </a:extLst>
          </p:cNvPr>
          <p:cNvPicPr>
            <a:picLocks noChangeAspect="1"/>
          </p:cNvPicPr>
          <p:nvPr/>
        </p:nvPicPr>
        <p:blipFill rotWithShape="1">
          <a:blip r:embed="rId3">
            <a:extLst>
              <a:ext uri="{28A0092B-C50C-407E-A947-70E740481C1C}">
                <a14:useLocalDpi xmlns:a14="http://schemas.microsoft.com/office/drawing/2010/main" val="0"/>
              </a:ext>
            </a:extLst>
          </a:blip>
          <a:srcRect l="4284" r="16077"/>
          <a:stretch/>
        </p:blipFill>
        <p:spPr>
          <a:xfrm>
            <a:off x="442913" y="2888940"/>
            <a:ext cx="5509071" cy="2591805"/>
          </a:xfrm>
          <a:prstGeom prst="rect">
            <a:avLst/>
          </a:prstGeom>
        </p:spPr>
      </p:pic>
      <p:sp>
        <p:nvSpPr>
          <p:cNvPr id="6" name="Slide Number Placeholder 2">
            <a:extLst>
              <a:ext uri="{FF2B5EF4-FFF2-40B4-BE49-F238E27FC236}">
                <a16:creationId xmlns:a16="http://schemas.microsoft.com/office/drawing/2014/main" id="{86F1C81F-928A-A64F-BD4A-6B75DBD4CCF2}"/>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40</a:t>
            </a:fld>
            <a:endParaRPr lang="en-GB" sz="1200" dirty="0"/>
          </a:p>
        </p:txBody>
      </p:sp>
    </p:spTree>
    <p:extLst>
      <p:ext uri="{BB962C8B-B14F-4D97-AF65-F5344CB8AC3E}">
        <p14:creationId xmlns:p14="http://schemas.microsoft.com/office/powerpoint/2010/main" val="1704915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magenta, pink, violet, art&#10;&#10;Description automatically generated">
            <a:extLst>
              <a:ext uri="{FF2B5EF4-FFF2-40B4-BE49-F238E27FC236}">
                <a16:creationId xmlns:a16="http://schemas.microsoft.com/office/drawing/2014/main" id="{0031BBEE-3C8C-8A0B-1DB1-4984AAA31717}"/>
              </a:ext>
            </a:extLst>
          </p:cNvPr>
          <p:cNvPicPr>
            <a:picLocks noChangeAspect="1"/>
          </p:cNvPicPr>
          <p:nvPr/>
        </p:nvPicPr>
        <p:blipFill rotWithShape="1">
          <a:blip r:embed="rId2">
            <a:extLst>
              <a:ext uri="{28A0092B-C50C-407E-A947-70E740481C1C}">
                <a14:useLocalDpi xmlns:a14="http://schemas.microsoft.com/office/drawing/2010/main" val="0"/>
              </a:ext>
            </a:extLst>
          </a:blip>
          <a:srcRect l="5428" r="1286"/>
          <a:stretch/>
        </p:blipFill>
        <p:spPr>
          <a:xfrm>
            <a:off x="0" y="584682"/>
            <a:ext cx="12192000" cy="6273317"/>
          </a:xfrm>
          <a:prstGeom prst="rect">
            <a:avLst/>
          </a:prstGeom>
        </p:spPr>
      </p:pic>
      <p:sp>
        <p:nvSpPr>
          <p:cNvPr id="3" name="TextBox 2">
            <a:extLst>
              <a:ext uri="{FF2B5EF4-FFF2-40B4-BE49-F238E27FC236}">
                <a16:creationId xmlns:a16="http://schemas.microsoft.com/office/drawing/2014/main" id="{DC8BBBA5-0A59-6028-5FBC-30A77CFE5864}"/>
              </a:ext>
            </a:extLst>
          </p:cNvPr>
          <p:cNvSpPr txBox="1"/>
          <p:nvPr/>
        </p:nvSpPr>
        <p:spPr>
          <a:xfrm>
            <a:off x="423812" y="908050"/>
            <a:ext cx="8136244" cy="1846659"/>
          </a:xfrm>
          <a:prstGeom prst="rect">
            <a:avLst/>
          </a:prstGeom>
          <a:noFill/>
        </p:spPr>
        <p:txBody>
          <a:bodyPr wrap="square" lIns="0" tIns="0" rIns="0" bIns="0" rtlCol="0">
            <a:spAutoFit/>
          </a:bodyPr>
          <a:lstStyle/>
          <a:p>
            <a:r>
              <a:rPr lang="en-US" sz="6000" dirty="0">
                <a:solidFill>
                  <a:schemeClr val="tx2"/>
                </a:solidFill>
                <a:latin typeface="Calibri" panose="020F0502020204030204" pitchFamily="34" charset="0"/>
                <a:ea typeface="Helvetica" charset="0"/>
                <a:cs typeface="Calibri" panose="020F0502020204030204" pitchFamily="34" charset="0"/>
              </a:rPr>
              <a:t>5. Communicating Disability</a:t>
            </a:r>
          </a:p>
        </p:txBody>
      </p:sp>
    </p:spTree>
    <p:extLst>
      <p:ext uri="{BB962C8B-B14F-4D97-AF65-F5344CB8AC3E}">
        <p14:creationId xmlns:p14="http://schemas.microsoft.com/office/powerpoint/2010/main" val="3861722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0CD1BFD-5B7C-484E-A165-FBE4598E432E}"/>
              </a:ext>
            </a:extLst>
          </p:cNvPr>
          <p:cNvGraphicFramePr>
            <a:graphicFrameLocks noGrp="1"/>
          </p:cNvGraphicFramePr>
          <p:nvPr>
            <p:extLst>
              <p:ext uri="{D42A27DB-BD31-4B8C-83A1-F6EECF244321}">
                <p14:modId xmlns:p14="http://schemas.microsoft.com/office/powerpoint/2010/main" val="1886235641"/>
              </p:ext>
            </p:extLst>
          </p:nvPr>
        </p:nvGraphicFramePr>
        <p:xfrm>
          <a:off x="442913" y="1490879"/>
          <a:ext cx="11306175" cy="4403509"/>
        </p:xfrm>
        <a:graphic>
          <a:graphicData uri="http://schemas.openxmlformats.org/drawingml/2006/table">
            <a:tbl>
              <a:tblPr firstRow="1" bandRow="1">
                <a:tableStyleId>{5C22544A-7EE6-4342-B048-85BDC9FD1C3A}</a:tableStyleId>
              </a:tblPr>
              <a:tblGrid>
                <a:gridCol w="2700759">
                  <a:extLst>
                    <a:ext uri="{9D8B030D-6E8A-4147-A177-3AD203B41FA5}">
                      <a16:colId xmlns:a16="http://schemas.microsoft.com/office/drawing/2014/main" val="1463469585"/>
                    </a:ext>
                  </a:extLst>
                </a:gridCol>
                <a:gridCol w="2988332">
                  <a:extLst>
                    <a:ext uri="{9D8B030D-6E8A-4147-A177-3AD203B41FA5}">
                      <a16:colId xmlns:a16="http://schemas.microsoft.com/office/drawing/2014/main" val="552382859"/>
                    </a:ext>
                  </a:extLst>
                </a:gridCol>
                <a:gridCol w="2965583">
                  <a:extLst>
                    <a:ext uri="{9D8B030D-6E8A-4147-A177-3AD203B41FA5}">
                      <a16:colId xmlns:a16="http://schemas.microsoft.com/office/drawing/2014/main" val="2007997363"/>
                    </a:ext>
                  </a:extLst>
                </a:gridCol>
                <a:gridCol w="2651501">
                  <a:extLst>
                    <a:ext uri="{9D8B030D-6E8A-4147-A177-3AD203B41FA5}">
                      <a16:colId xmlns:a16="http://schemas.microsoft.com/office/drawing/2014/main" val="3646202059"/>
                    </a:ext>
                  </a:extLst>
                </a:gridCol>
              </a:tblGrid>
              <a:tr h="838201">
                <a:tc>
                  <a:txBody>
                    <a:bodyPr/>
                    <a:lstStyle/>
                    <a:p>
                      <a:pPr>
                        <a:lnSpc>
                          <a:spcPts val="2280"/>
                        </a:lnSpc>
                      </a:pPr>
                      <a:r>
                        <a:rPr lang="en-US" sz="2400" dirty="0">
                          <a:solidFill>
                            <a:schemeClr val="accent1"/>
                          </a:solidFill>
                        </a:rPr>
                        <a:t>GENERAL </a:t>
                      </a:r>
                    </a:p>
                    <a:p>
                      <a:pPr>
                        <a:lnSpc>
                          <a:spcPts val="2280"/>
                        </a:lnSpc>
                      </a:pPr>
                      <a:r>
                        <a:rPr lang="en-US" sz="2400" dirty="0">
                          <a:solidFill>
                            <a:schemeClr val="accent1"/>
                          </a:solidFill>
                        </a:rPr>
                        <a:t>MYTHS</a:t>
                      </a:r>
                    </a:p>
                  </a:txBody>
                  <a:tcPr marL="0" marR="0" marT="0" marB="72000" anchor="b">
                    <a:lnL w="12700" cmpd="sng">
                      <a:noFill/>
                    </a:lnL>
                    <a:lnR w="6350" cap="flat" cmpd="sng" algn="ctr">
                      <a:noFill/>
                      <a:prstDash val="solid"/>
                      <a:round/>
                      <a:headEnd type="none" w="med" len="med"/>
                      <a:tailEnd type="none" w="med" len="med"/>
                    </a:lnR>
                    <a:lnT w="12700" cmpd="sng">
                      <a:noFill/>
                    </a:lnT>
                    <a:lnB w="6350" cap="flat" cmpd="sng" algn="ctr">
                      <a:solidFill>
                        <a:schemeClr val="tx2"/>
                      </a:solidFill>
                      <a:prstDash val="solid"/>
                      <a:round/>
                      <a:headEnd type="none" w="med" len="med"/>
                      <a:tailEnd type="none" w="med" len="med"/>
                    </a:lnB>
                    <a:noFill/>
                  </a:tcPr>
                </a:tc>
                <a:tc>
                  <a:txBody>
                    <a:bodyPr/>
                    <a:lstStyle/>
                    <a:p>
                      <a:pPr>
                        <a:lnSpc>
                          <a:spcPts val="2280"/>
                        </a:lnSpc>
                      </a:pPr>
                      <a:r>
                        <a:rPr lang="en-US" sz="2400" dirty="0">
                          <a:solidFill>
                            <a:schemeClr val="accent1"/>
                          </a:solidFill>
                        </a:rPr>
                        <a:t>VISUALLY </a:t>
                      </a:r>
                      <a:br>
                        <a:rPr lang="en-US" sz="2400" dirty="0">
                          <a:solidFill>
                            <a:schemeClr val="accent1"/>
                          </a:solidFill>
                        </a:rPr>
                      </a:br>
                      <a:r>
                        <a:rPr lang="en-US" sz="2400" dirty="0">
                          <a:solidFill>
                            <a:schemeClr val="accent1"/>
                          </a:solidFill>
                        </a:rPr>
                        <a:t>IMPAIRED</a:t>
                      </a:r>
                    </a:p>
                  </a:txBody>
                  <a:tcPr marL="0" marR="0" marT="0" marB="720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solidFill>
                        <a:schemeClr val="tx2"/>
                      </a:solidFill>
                      <a:prstDash val="solid"/>
                      <a:round/>
                      <a:headEnd type="none" w="med" len="med"/>
                      <a:tailEnd type="none" w="med" len="med"/>
                    </a:lnB>
                    <a:noFill/>
                  </a:tcPr>
                </a:tc>
                <a:tc>
                  <a:txBody>
                    <a:bodyPr/>
                    <a:lstStyle/>
                    <a:p>
                      <a:pPr>
                        <a:lnSpc>
                          <a:spcPts val="2280"/>
                        </a:lnSpc>
                      </a:pPr>
                      <a:r>
                        <a:rPr lang="en-US" sz="2400" dirty="0">
                          <a:solidFill>
                            <a:schemeClr val="accent1"/>
                          </a:solidFill>
                        </a:rPr>
                        <a:t>HEARING </a:t>
                      </a:r>
                      <a:br>
                        <a:rPr lang="en-US" sz="2400" dirty="0">
                          <a:solidFill>
                            <a:schemeClr val="accent1"/>
                          </a:solidFill>
                        </a:rPr>
                      </a:br>
                      <a:r>
                        <a:rPr lang="en-US" sz="2400" dirty="0">
                          <a:solidFill>
                            <a:schemeClr val="accent1"/>
                          </a:solidFill>
                        </a:rPr>
                        <a:t>IMPAIRED</a:t>
                      </a:r>
                    </a:p>
                  </a:txBody>
                  <a:tcPr marL="0" marR="0" marT="0" marB="720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solidFill>
                        <a:schemeClr val="tx2"/>
                      </a:solidFill>
                      <a:prstDash val="solid"/>
                      <a:round/>
                      <a:headEnd type="none" w="med" len="med"/>
                      <a:tailEnd type="none" w="med" len="med"/>
                    </a:lnB>
                    <a:noFill/>
                  </a:tcPr>
                </a:tc>
                <a:tc>
                  <a:txBody>
                    <a:bodyPr/>
                    <a:lstStyle/>
                    <a:p>
                      <a:pPr>
                        <a:lnSpc>
                          <a:spcPts val="2280"/>
                        </a:lnSpc>
                      </a:pPr>
                      <a:r>
                        <a:rPr lang="en-US" sz="2400" dirty="0">
                          <a:solidFill>
                            <a:schemeClr val="accent1"/>
                          </a:solidFill>
                        </a:rPr>
                        <a:t>PHYSICALLY</a:t>
                      </a:r>
                    </a:p>
                    <a:p>
                      <a:pPr>
                        <a:lnSpc>
                          <a:spcPts val="2280"/>
                        </a:lnSpc>
                      </a:pPr>
                      <a:r>
                        <a:rPr lang="en-US" sz="2400" dirty="0">
                          <a:solidFill>
                            <a:schemeClr val="accent1"/>
                          </a:solidFill>
                        </a:rPr>
                        <a:t>IMPAIRED</a:t>
                      </a:r>
                    </a:p>
                  </a:txBody>
                  <a:tcPr marL="0" marR="0" marT="0" marB="72000" anchor="b">
                    <a:lnL w="6350" cap="flat" cmpd="sng" algn="ctr">
                      <a:noFill/>
                      <a:prstDash val="solid"/>
                      <a:round/>
                      <a:headEnd type="none" w="med" len="med"/>
                      <a:tailEnd type="none" w="med" len="med"/>
                    </a:lnL>
                    <a:lnR w="12700" cmpd="sng">
                      <a:noFill/>
                    </a:lnR>
                    <a:lnT w="12700" cmpd="sng">
                      <a:noFill/>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852477186"/>
                  </a:ext>
                </a:extLst>
              </a:tr>
              <a:tr h="3183914">
                <a:tc>
                  <a:txBody>
                    <a:bodyPr/>
                    <a:lstStyle/>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All disabled people are the same</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Are a burden on society</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Should be pitied</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Should be treated like children</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Can’t be wife, mother, have sex, feel pleasure</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Can’t be successful</a:t>
                      </a:r>
                    </a:p>
                    <a:p>
                      <a:pPr marL="213750" indent="-213750">
                        <a:buFont typeface="Arial" panose="020B0604020202020204" pitchFamily="34" charset="0"/>
                        <a:buChar char="•"/>
                      </a:pPr>
                      <a:endParaRPr lang="en-GB" sz="1800" b="0" i="0" u="none" strike="noStrike" kern="1200" dirty="0">
                        <a:solidFill>
                          <a:schemeClr val="tx1"/>
                        </a:solidFill>
                        <a:effectLst/>
                        <a:latin typeface="+mn-lt"/>
                        <a:ea typeface="+mn-ea"/>
                        <a:cs typeface="+mn-cs"/>
                      </a:endParaRPr>
                    </a:p>
                    <a:p>
                      <a:pPr marL="213750" indent="-213750">
                        <a:buFont typeface="Arial" panose="020B0604020202020204" pitchFamily="34" charset="0"/>
                        <a:buChar char="•"/>
                      </a:pPr>
                      <a:endParaRPr lang="en-GB" sz="1800" b="0" i="0" u="none" strike="noStrike" kern="1200" dirty="0">
                        <a:solidFill>
                          <a:schemeClr val="tx1"/>
                        </a:solidFill>
                        <a:effectLst/>
                        <a:latin typeface="+mn-lt"/>
                        <a:ea typeface="+mn-ea"/>
                        <a:cs typeface="+mn-cs"/>
                      </a:endParaRPr>
                    </a:p>
                    <a:p>
                      <a:endParaRPr lang="en-US" dirty="0"/>
                    </a:p>
                  </a:txBody>
                  <a:tcPr marL="0" marR="216000" marT="108000" marB="108000">
                    <a:lnL w="12700" cmpd="sng">
                      <a:noFill/>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12700" cmpd="sng">
                      <a:noFill/>
                    </a:lnB>
                    <a:noFill/>
                  </a:tcPr>
                </a:tc>
                <a:tc>
                  <a:txBody>
                    <a:bodyPr/>
                    <a:lstStyle/>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See only total darkness</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All use Braille</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Are old people</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Can’t be fashionable.</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Can’t be independent</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Can’t have dreams (literal)</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Can’t enjoy TV content</a:t>
                      </a:r>
                    </a:p>
                  </a:txBody>
                  <a:tcPr marL="0" marR="216000" marT="108000" marB="108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12700" cmpd="sng">
                      <a:noFill/>
                    </a:lnB>
                    <a:noFill/>
                  </a:tcPr>
                </a:tc>
                <a:tc>
                  <a:txBody>
                    <a:bodyPr/>
                    <a:lstStyle/>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Stupid</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Incapable</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Mad</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Ignorant</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Must be treated delicately</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Hearing aids are always ugly</a:t>
                      </a:r>
                    </a:p>
                    <a:p>
                      <a:pPr marL="213750" indent="-213750">
                        <a:buFont typeface="Arial" panose="020B0604020202020204" pitchFamily="34" charset="0"/>
                        <a:buChar char="•"/>
                      </a:pPr>
                      <a:endParaRPr lang="en-GB" sz="1800" b="0" i="0" u="none" strike="noStrike" kern="1200" dirty="0">
                        <a:solidFill>
                          <a:schemeClr val="tx1"/>
                        </a:solidFill>
                        <a:effectLst/>
                        <a:latin typeface="+mn-lt"/>
                        <a:ea typeface="+mn-ea"/>
                        <a:cs typeface="+mn-cs"/>
                      </a:endParaRPr>
                    </a:p>
                    <a:p>
                      <a:endParaRPr lang="en-US" dirty="0"/>
                    </a:p>
                  </a:txBody>
                  <a:tcPr marL="0" marR="216000" marT="108000" marB="108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12700" cmpd="sng">
                      <a:noFill/>
                    </a:lnB>
                    <a:noFill/>
                  </a:tcPr>
                </a:tc>
                <a:tc>
                  <a:txBody>
                    <a:bodyPr/>
                    <a:lstStyle/>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Stupid/have learning difficulties</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Been in an accident</a:t>
                      </a:r>
                    </a:p>
                    <a:p>
                      <a:pPr marL="213750" indent="-213750">
                        <a:buFont typeface="Arial" panose="020B0604020202020204" pitchFamily="34" charset="0"/>
                        <a:buChar char="•"/>
                      </a:pPr>
                      <a:r>
                        <a:rPr lang="en-GB" sz="1800" b="0" i="0" u="none" strike="noStrike" kern="1200" dirty="0">
                          <a:solidFill>
                            <a:schemeClr val="tx1"/>
                          </a:solidFill>
                          <a:effectLst/>
                          <a:latin typeface="+mn-lt"/>
                          <a:ea typeface="+mn-ea"/>
                          <a:cs typeface="+mn-cs"/>
                        </a:rPr>
                        <a:t>Incapable of conversation</a:t>
                      </a:r>
                    </a:p>
                    <a:p>
                      <a:endParaRPr lang="en-US" dirty="0"/>
                    </a:p>
                  </a:txBody>
                  <a:tcPr marL="0" marR="216000" marT="108000" marB="108000">
                    <a:lnL w="6350" cap="flat" cmpd="sng" algn="ctr">
                      <a:noFill/>
                      <a:prstDash val="solid"/>
                      <a:round/>
                      <a:headEnd type="none" w="med" len="med"/>
                      <a:tailEnd type="none" w="med" len="med"/>
                    </a:lnL>
                    <a:lnR w="12700" cmpd="sng">
                      <a:noFill/>
                    </a:lnR>
                    <a:lnT w="6350" cap="flat" cmpd="sng" algn="ctr">
                      <a:solidFill>
                        <a:schemeClr val="tx2"/>
                      </a:solidFill>
                      <a:prstDash val="solid"/>
                      <a:round/>
                      <a:headEnd type="none" w="med" len="med"/>
                      <a:tailEnd type="none" w="med" len="med"/>
                    </a:lnT>
                    <a:lnB w="12700" cmpd="sng">
                      <a:noFill/>
                    </a:lnB>
                    <a:noFill/>
                  </a:tcPr>
                </a:tc>
                <a:extLst>
                  <a:ext uri="{0D108BD9-81ED-4DB2-BD59-A6C34878D82A}">
                    <a16:rowId xmlns:a16="http://schemas.microsoft.com/office/drawing/2014/main" val="2110410908"/>
                  </a:ext>
                </a:extLst>
              </a:tr>
            </a:tbl>
          </a:graphicData>
        </a:graphic>
      </p:graphicFrame>
      <p:sp>
        <p:nvSpPr>
          <p:cNvPr id="3" name="Rectangle 2">
            <a:extLst>
              <a:ext uri="{FF2B5EF4-FFF2-40B4-BE49-F238E27FC236}">
                <a16:creationId xmlns:a16="http://schemas.microsoft.com/office/drawing/2014/main" id="{25E9D5BF-CA21-364D-80D0-32CF50E7C2C3}"/>
              </a:ext>
            </a:extLst>
          </p:cNvPr>
          <p:cNvSpPr/>
          <p:nvPr/>
        </p:nvSpPr>
        <p:spPr>
          <a:xfrm>
            <a:off x="442913" y="728700"/>
            <a:ext cx="10078649" cy="492443"/>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atin typeface="Calibri" panose="020F0502020204030204"/>
              </a:rPr>
              <a:t>If you can challenge stereotypes </a:t>
            </a:r>
            <a:r>
              <a:rPr kumimoji="0" lang="en-US" sz="3200" b="1" i="0" u="none" strike="noStrike" kern="1200" cap="none" spc="0" normalizeH="0" baseline="0" noProof="0" dirty="0">
                <a:ln>
                  <a:noFill/>
                </a:ln>
                <a:effectLst/>
                <a:uLnTx/>
                <a:uFillTx/>
                <a:latin typeface="Calibri" panose="020F0502020204030204"/>
                <a:ea typeface="+mn-ea"/>
                <a:cs typeface="+mn-cs"/>
              </a:rPr>
              <a:t>  </a:t>
            </a:r>
          </a:p>
        </p:txBody>
      </p:sp>
      <p:sp>
        <p:nvSpPr>
          <p:cNvPr id="4" name="Slide Number Placeholder 2">
            <a:extLst>
              <a:ext uri="{FF2B5EF4-FFF2-40B4-BE49-F238E27FC236}">
                <a16:creationId xmlns:a16="http://schemas.microsoft.com/office/drawing/2014/main" id="{F7D248D8-45EF-6B45-9BD5-9FA0B2C8088A}"/>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42</a:t>
            </a:fld>
            <a:endParaRPr lang="en-GB" sz="1200" dirty="0"/>
          </a:p>
        </p:txBody>
      </p:sp>
    </p:spTree>
    <p:extLst>
      <p:ext uri="{BB962C8B-B14F-4D97-AF65-F5344CB8AC3E}">
        <p14:creationId xmlns:p14="http://schemas.microsoft.com/office/powerpoint/2010/main" val="3994930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E9D5BF-CA21-364D-80D0-32CF50E7C2C3}"/>
              </a:ext>
            </a:extLst>
          </p:cNvPr>
          <p:cNvSpPr/>
          <p:nvPr/>
        </p:nvSpPr>
        <p:spPr>
          <a:xfrm>
            <a:off x="470599" y="740313"/>
            <a:ext cx="10078649" cy="492443"/>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atin typeface="Calibri" panose="020F0502020204030204"/>
              </a:rPr>
              <a:t>If you can show as much of the full jigsaw as possible </a:t>
            </a:r>
            <a:r>
              <a:rPr kumimoji="0" lang="en-US" sz="3200" b="1" i="0" u="none" strike="noStrike" kern="1200" cap="none" spc="0" normalizeH="0" baseline="0" noProof="0" dirty="0">
                <a:ln>
                  <a:noFill/>
                </a:ln>
                <a:effectLst/>
                <a:uLnTx/>
                <a:uFillTx/>
                <a:latin typeface="Calibri" panose="020F0502020204030204"/>
                <a:ea typeface="+mn-ea"/>
                <a:cs typeface="+mn-cs"/>
              </a:rPr>
              <a:t>  </a:t>
            </a:r>
          </a:p>
        </p:txBody>
      </p:sp>
      <p:sp>
        <p:nvSpPr>
          <p:cNvPr id="4" name="Slide Number Placeholder 2">
            <a:extLst>
              <a:ext uri="{FF2B5EF4-FFF2-40B4-BE49-F238E27FC236}">
                <a16:creationId xmlns:a16="http://schemas.microsoft.com/office/drawing/2014/main" id="{F7D248D8-45EF-6B45-9BD5-9FA0B2C8088A}"/>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43</a:t>
            </a:fld>
            <a:endParaRPr lang="en-GB" sz="1200" dirty="0"/>
          </a:p>
        </p:txBody>
      </p:sp>
      <p:pic>
        <p:nvPicPr>
          <p:cNvPr id="5" name="Picture 4">
            <a:extLst>
              <a:ext uri="{FF2B5EF4-FFF2-40B4-BE49-F238E27FC236}">
                <a16:creationId xmlns:a16="http://schemas.microsoft.com/office/drawing/2014/main" id="{C194A4BA-F684-7644-A5FB-AC9566068FB9}"/>
              </a:ext>
            </a:extLst>
          </p:cNvPr>
          <p:cNvPicPr>
            <a:picLocks noChangeAspect="1"/>
          </p:cNvPicPr>
          <p:nvPr/>
        </p:nvPicPr>
        <p:blipFill rotWithShape="1">
          <a:blip r:embed="rId2"/>
          <a:srcRect t="17818" b="15758"/>
          <a:stretch/>
        </p:blipFill>
        <p:spPr>
          <a:xfrm>
            <a:off x="442914" y="1472588"/>
            <a:ext cx="11306174" cy="4980600"/>
          </a:xfrm>
          <a:prstGeom prst="rect">
            <a:avLst/>
          </a:prstGeom>
        </p:spPr>
      </p:pic>
    </p:spTree>
    <p:extLst>
      <p:ext uri="{BB962C8B-B14F-4D97-AF65-F5344CB8AC3E}">
        <p14:creationId xmlns:p14="http://schemas.microsoft.com/office/powerpoint/2010/main" val="859733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4CB3BE-6BF5-CE42-B026-A94CCB11FA2E}"/>
              </a:ext>
            </a:extLst>
          </p:cNvPr>
          <p:cNvSpPr/>
          <p:nvPr/>
        </p:nvSpPr>
        <p:spPr>
          <a:xfrm>
            <a:off x="442913" y="692696"/>
            <a:ext cx="5585462" cy="7186583"/>
          </a:xfrm>
          <a:prstGeom prst="rect">
            <a:avLst/>
          </a:prstGeom>
          <a:noFill/>
        </p:spPr>
        <p:txBody>
          <a:bodyPr wrap="square" lIns="0" tIns="0" rIns="0" bIns="0" anchor="ctr">
            <a:spAutoFit/>
          </a:bodyPr>
          <a:lstStyle/>
          <a:p>
            <a:pPr>
              <a:spcAft>
                <a:spcPts val="1800"/>
              </a:spcAft>
            </a:pPr>
            <a:r>
              <a:rPr lang="en-GB" sz="3200" b="1" dirty="0">
                <a:latin typeface="Calibri" panose="020F0502020204030204" pitchFamily="34" charset="0"/>
                <a:cs typeface="Calibri" panose="020F0502020204030204" pitchFamily="34" charset="0"/>
              </a:rPr>
              <a:t>Some additional thoughts</a:t>
            </a:r>
          </a:p>
          <a:p>
            <a:pPr marL="285750" indent="-285750">
              <a:buFont typeface="Arial" panose="020B0604020202020204" pitchFamily="34" charset="0"/>
              <a:buChar char="•"/>
            </a:pPr>
            <a:r>
              <a:rPr lang="en-GB" dirty="0"/>
              <a:t>Perhaps go beyond the wheelchair</a:t>
            </a:r>
          </a:p>
          <a:p>
            <a:pPr marL="285750" indent="-285750">
              <a:buFont typeface="Arial" panose="020B0604020202020204" pitchFamily="34" charset="0"/>
              <a:buChar char="•"/>
            </a:pPr>
            <a:r>
              <a:rPr lang="en-GB" dirty="0"/>
              <a:t>Don’t be too activist</a:t>
            </a:r>
          </a:p>
          <a:p>
            <a:pPr marL="285750" indent="-285750">
              <a:buFont typeface="Arial" panose="020B0604020202020204" pitchFamily="34" charset="0"/>
              <a:buChar char="•"/>
            </a:pPr>
            <a:r>
              <a:rPr lang="en-GB" dirty="0"/>
              <a:t>Don’t shout disabled</a:t>
            </a:r>
          </a:p>
          <a:p>
            <a:pPr marL="285750" indent="-285750">
              <a:buFont typeface="Arial" panose="020B0604020202020204" pitchFamily="34" charset="0"/>
              <a:buChar char="•"/>
            </a:pPr>
            <a:r>
              <a:rPr lang="en-GB" dirty="0"/>
              <a:t>Don’t go too inspiration</a:t>
            </a:r>
          </a:p>
          <a:p>
            <a:pPr marL="285750" indent="-285750">
              <a:buFont typeface="Arial" panose="020B0604020202020204" pitchFamily="34" charset="0"/>
              <a:buChar char="•"/>
            </a:pPr>
            <a:r>
              <a:rPr lang="en-GB" dirty="0"/>
              <a:t>Be like Shrek</a:t>
            </a:r>
          </a:p>
          <a:p>
            <a:pPr marL="285750" indent="-285750">
              <a:buFont typeface="Arial" panose="020B0604020202020204" pitchFamily="34" charset="0"/>
              <a:buChar char="•"/>
            </a:pPr>
            <a:r>
              <a:rPr lang="en-GB" dirty="0"/>
              <a:t>Think beyond the obvious </a:t>
            </a:r>
            <a:r>
              <a:rPr lang="en-GB" dirty="0" err="1"/>
              <a:t>eg.</a:t>
            </a:r>
            <a:r>
              <a:rPr lang="en-GB" dirty="0"/>
              <a:t> Hidden disabilities, multiple disabilities, intersectionality </a:t>
            </a:r>
          </a:p>
          <a:p>
            <a:pPr marL="285750" indent="-285750">
              <a:buFont typeface="Arial" panose="020B0604020202020204" pitchFamily="34" charset="0"/>
              <a:buChar char="•"/>
            </a:pPr>
            <a:r>
              <a:rPr lang="en-GB" dirty="0"/>
              <a:t>Use disabled people behind the camera</a:t>
            </a:r>
          </a:p>
          <a:p>
            <a:pPr marL="285750" indent="-285750">
              <a:buFont typeface="Arial" panose="020B0604020202020204" pitchFamily="34" charset="0"/>
              <a:buChar char="•"/>
            </a:pPr>
            <a:r>
              <a:rPr lang="en-GB" dirty="0"/>
              <a:t>Maybe think about 1 in 5</a:t>
            </a:r>
          </a:p>
          <a:p>
            <a:pPr marL="285750" indent="-285750">
              <a:buFont typeface="Arial" panose="020B0604020202020204" pitchFamily="34" charset="0"/>
              <a:buChar char="•"/>
            </a:pPr>
            <a:r>
              <a:rPr lang="en-GB" dirty="0"/>
              <a:t>Use facts that jolt</a:t>
            </a:r>
          </a:p>
          <a:p>
            <a:pPr marL="285750" indent="-285750">
              <a:buFont typeface="Arial" panose="020B0604020202020204" pitchFamily="34" charset="0"/>
              <a:buChar char="•"/>
            </a:pPr>
            <a:r>
              <a:rPr lang="en-GB" dirty="0"/>
              <a:t>Don’t die by consensus</a:t>
            </a:r>
          </a:p>
          <a:p>
            <a:pPr marL="285750" indent="-285750">
              <a:buFont typeface="Arial" panose="020B0604020202020204" pitchFamily="34" charset="0"/>
              <a:buChar char="•"/>
            </a:pPr>
            <a:r>
              <a:rPr lang="en-GB" dirty="0"/>
              <a:t>Enhance the power of those out there</a:t>
            </a:r>
          </a:p>
          <a:p>
            <a:pPr marL="285750" indent="-285750">
              <a:buFont typeface="Arial" panose="020B0604020202020204" pitchFamily="34" charset="0"/>
              <a:buChar char="•"/>
            </a:pPr>
            <a:r>
              <a:rPr lang="en-GB" dirty="0"/>
              <a:t>Think about right media – utilise it</a:t>
            </a:r>
          </a:p>
          <a:p>
            <a:pPr marL="285750" indent="-285750">
              <a:buFont typeface="Arial" panose="020B0604020202020204" pitchFamily="34" charset="0"/>
              <a:buChar char="•"/>
            </a:pPr>
            <a:r>
              <a:rPr lang="en-GB" dirty="0"/>
              <a:t>Make sure you research with the right people</a:t>
            </a:r>
          </a:p>
          <a:p>
            <a:pPr marL="285750" indent="-285750">
              <a:buFont typeface="Arial" panose="020B0604020202020204" pitchFamily="34" charset="0"/>
              <a:buChar char="•"/>
            </a:pPr>
            <a:r>
              <a:rPr lang="en-GB" dirty="0"/>
              <a:t>Have conversations</a:t>
            </a:r>
          </a:p>
          <a:p>
            <a:pPr marL="285750" indent="-285750">
              <a:buFont typeface="Arial" panose="020B0604020202020204" pitchFamily="34" charset="0"/>
              <a:buChar char="•"/>
            </a:pPr>
            <a:r>
              <a:rPr lang="en-GB" dirty="0"/>
              <a:t>Challenge your thinking</a:t>
            </a:r>
          </a:p>
          <a:p>
            <a:pPr marL="285750" indent="-285750">
              <a:buFont typeface="Arial" panose="020B0604020202020204" pitchFamily="34" charset="0"/>
              <a:buChar char="•"/>
            </a:pPr>
            <a:r>
              <a:rPr lang="en-GB" dirty="0"/>
              <a:t>If you have agencies challenge them</a:t>
            </a:r>
          </a:p>
          <a:p>
            <a:pPr marL="285750" indent="-285750">
              <a:buFont typeface="Arial" panose="020B0604020202020204" pitchFamily="34" charset="0"/>
              <a:buChar char="•"/>
            </a:pPr>
            <a:r>
              <a:rPr lang="en-GB" dirty="0"/>
              <a:t>Be prepared to be criticised</a:t>
            </a:r>
          </a:p>
          <a:p>
            <a:endParaRPr lang="en-GB" sz="3200" b="1" dirty="0">
              <a:solidFill>
                <a:schemeClr val="accent1"/>
              </a:solidFill>
              <a:latin typeface="Calibri" panose="020F0502020204030204" pitchFamily="34" charset="0"/>
              <a:cs typeface="Calibri" panose="020F0502020204030204" pitchFamily="34" charset="0"/>
            </a:endParaRPr>
          </a:p>
          <a:p>
            <a:endParaRPr lang="en-GB" sz="3200" b="1" dirty="0">
              <a:solidFill>
                <a:schemeClr val="accent1"/>
              </a:solidFill>
              <a:latin typeface="Calibri" panose="020F0502020204030204" pitchFamily="34" charset="0"/>
              <a:cs typeface="Calibri" panose="020F0502020204030204" pitchFamily="34" charset="0"/>
            </a:endParaRPr>
          </a:p>
          <a:p>
            <a:endParaRPr lang="en-GB" sz="3200" dirty="0">
              <a:solidFill>
                <a:schemeClr val="accent1"/>
              </a:solidFill>
              <a:latin typeface="Calibri" panose="020F0502020204030204" pitchFamily="34" charset="0"/>
              <a:cs typeface="Calibri" panose="020F0502020204030204" pitchFamily="34" charset="0"/>
            </a:endParaRPr>
          </a:p>
        </p:txBody>
      </p:sp>
      <p:sp>
        <p:nvSpPr>
          <p:cNvPr id="4" name="Slide Number Placeholder 2">
            <a:extLst>
              <a:ext uri="{FF2B5EF4-FFF2-40B4-BE49-F238E27FC236}">
                <a16:creationId xmlns:a16="http://schemas.microsoft.com/office/drawing/2014/main" id="{55FA29B7-557C-D745-B743-52540914F5CC}"/>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44</a:t>
            </a:fld>
            <a:endParaRPr lang="en-GB" sz="1200" dirty="0"/>
          </a:p>
        </p:txBody>
      </p:sp>
      <p:pic>
        <p:nvPicPr>
          <p:cNvPr id="6" name="Picture 5">
            <a:extLst>
              <a:ext uri="{FF2B5EF4-FFF2-40B4-BE49-F238E27FC236}">
                <a16:creationId xmlns:a16="http://schemas.microsoft.com/office/drawing/2014/main" id="{65802027-16D1-A14D-AFA9-3913273BE9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8068" y="1916832"/>
            <a:ext cx="4583628" cy="3473617"/>
          </a:xfrm>
          <a:prstGeom prst="rect">
            <a:avLst/>
          </a:prstGeom>
        </p:spPr>
      </p:pic>
    </p:spTree>
    <p:extLst>
      <p:ext uri="{BB962C8B-B14F-4D97-AF65-F5344CB8AC3E}">
        <p14:creationId xmlns:p14="http://schemas.microsoft.com/office/powerpoint/2010/main" val="3046089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magenta, pink, violet, art&#10;&#10;Description automatically generated">
            <a:extLst>
              <a:ext uri="{FF2B5EF4-FFF2-40B4-BE49-F238E27FC236}">
                <a16:creationId xmlns:a16="http://schemas.microsoft.com/office/drawing/2014/main" id="{22D5B4E8-2B88-06BA-0F28-80AB8B3627AA}"/>
              </a:ext>
            </a:extLst>
          </p:cNvPr>
          <p:cNvPicPr>
            <a:picLocks noChangeAspect="1"/>
          </p:cNvPicPr>
          <p:nvPr/>
        </p:nvPicPr>
        <p:blipFill rotWithShape="1">
          <a:blip r:embed="rId2">
            <a:extLst>
              <a:ext uri="{28A0092B-C50C-407E-A947-70E740481C1C}">
                <a14:useLocalDpi xmlns:a14="http://schemas.microsoft.com/office/drawing/2010/main" val="0"/>
              </a:ext>
            </a:extLst>
          </a:blip>
          <a:srcRect l="5428" r="1286"/>
          <a:stretch/>
        </p:blipFill>
        <p:spPr>
          <a:xfrm>
            <a:off x="0" y="584682"/>
            <a:ext cx="12192000" cy="6273317"/>
          </a:xfrm>
          <a:prstGeom prst="rect">
            <a:avLst/>
          </a:prstGeom>
        </p:spPr>
      </p:pic>
      <p:sp>
        <p:nvSpPr>
          <p:cNvPr id="3" name="TextBox 2">
            <a:extLst>
              <a:ext uri="{FF2B5EF4-FFF2-40B4-BE49-F238E27FC236}">
                <a16:creationId xmlns:a16="http://schemas.microsoft.com/office/drawing/2014/main" id="{3660B923-3C84-3601-2699-547DA5CAEF68}"/>
              </a:ext>
            </a:extLst>
          </p:cNvPr>
          <p:cNvSpPr txBox="1"/>
          <p:nvPr/>
        </p:nvSpPr>
        <p:spPr>
          <a:xfrm>
            <a:off x="423812" y="908050"/>
            <a:ext cx="7040340" cy="1846659"/>
          </a:xfrm>
          <a:prstGeom prst="rect">
            <a:avLst/>
          </a:prstGeom>
          <a:noFill/>
        </p:spPr>
        <p:txBody>
          <a:bodyPr wrap="square" lIns="0" tIns="0" rIns="0" bIns="0" rtlCol="0">
            <a:spAutoFit/>
          </a:bodyPr>
          <a:lstStyle/>
          <a:p>
            <a:r>
              <a:rPr lang="en-US" sz="6000" dirty="0">
                <a:solidFill>
                  <a:schemeClr val="tx2"/>
                </a:solidFill>
                <a:latin typeface="Calibri" panose="020F0502020204030204" pitchFamily="34" charset="0"/>
                <a:ea typeface="Helvetica" charset="0"/>
                <a:cs typeface="Calibri" panose="020F0502020204030204" pitchFamily="34" charset="0"/>
              </a:rPr>
              <a:t>6. Researching disability</a:t>
            </a:r>
          </a:p>
        </p:txBody>
      </p:sp>
    </p:spTree>
    <p:extLst>
      <p:ext uri="{BB962C8B-B14F-4D97-AF65-F5344CB8AC3E}">
        <p14:creationId xmlns:p14="http://schemas.microsoft.com/office/powerpoint/2010/main" val="3249397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4CB3BE-6BF5-CE42-B026-A94CCB11FA2E}"/>
              </a:ext>
            </a:extLst>
          </p:cNvPr>
          <p:cNvSpPr/>
          <p:nvPr/>
        </p:nvSpPr>
        <p:spPr>
          <a:xfrm>
            <a:off x="442913" y="726075"/>
            <a:ext cx="11195538" cy="8571577"/>
          </a:xfrm>
          <a:prstGeom prst="rect">
            <a:avLst/>
          </a:prstGeom>
          <a:noFill/>
        </p:spPr>
        <p:txBody>
          <a:bodyPr wrap="square" lIns="0" tIns="0" rIns="0" bIns="0" anchor="ctr">
            <a:spAutoFit/>
          </a:bodyPr>
          <a:lstStyle/>
          <a:p>
            <a:pPr>
              <a:spcAft>
                <a:spcPts val="1800"/>
              </a:spcAft>
            </a:pPr>
            <a:r>
              <a:rPr lang="en-GB" sz="3200" b="1" dirty="0">
                <a:latin typeface="Calibri" panose="020F0502020204030204" pitchFamily="34" charset="0"/>
                <a:cs typeface="Calibri" panose="020F0502020204030204" pitchFamily="34" charset="0"/>
              </a:rPr>
              <a:t>Some thoughts on research</a:t>
            </a:r>
            <a:endParaRPr lang="en-GB" dirty="0"/>
          </a:p>
          <a:p>
            <a:pPr marL="285750" indent="-285750">
              <a:buFont typeface="Arial" panose="020B0604020202020204" pitchFamily="34" charset="0"/>
              <a:buChar char="•"/>
            </a:pPr>
            <a:r>
              <a:rPr lang="en-GB" dirty="0"/>
              <a:t>Have people with disabilities on multiple projects</a:t>
            </a:r>
          </a:p>
          <a:p>
            <a:pPr marL="285750" indent="-285750">
              <a:buFont typeface="Arial" panose="020B0604020202020204" pitchFamily="34" charset="0"/>
              <a:buChar char="•"/>
            </a:pPr>
            <a:r>
              <a:rPr lang="en-GB" dirty="0"/>
              <a:t>Disability and neurodiversity are not homogenous</a:t>
            </a:r>
          </a:p>
          <a:p>
            <a:pPr marL="285750" indent="-285750">
              <a:buFont typeface="Arial" panose="020B0604020202020204" pitchFamily="34" charset="0"/>
              <a:buChar char="•"/>
            </a:pPr>
            <a:r>
              <a:rPr lang="en-GB" dirty="0"/>
              <a:t>Interview the person not the disability</a:t>
            </a:r>
          </a:p>
          <a:p>
            <a:pPr marL="285750" indent="-285750">
              <a:buFont typeface="Arial" panose="020B0604020202020204" pitchFamily="34" charset="0"/>
              <a:buChar char="•"/>
            </a:pPr>
            <a:r>
              <a:rPr lang="en-GB" dirty="0">
                <a:effectLst/>
              </a:rPr>
              <a:t>When booking a facility to conduct in-person research, carefully verify their accessibility. People mean well, but often don't know if their facility is fully accessible. Check:</a:t>
            </a:r>
          </a:p>
          <a:p>
            <a:pPr marL="565200" lvl="1" indent="-277200">
              <a:buFont typeface="Arial" panose="020B0604020202020204" pitchFamily="34" charset="0"/>
              <a:buChar char="•"/>
            </a:pPr>
            <a:r>
              <a:rPr lang="en-GB" i="1" dirty="0">
                <a:effectLst/>
              </a:rPr>
              <a:t>Will the room and hallways accommodate wheelchairs?</a:t>
            </a:r>
          </a:p>
          <a:p>
            <a:pPr marL="565200" lvl="1" indent="-277200">
              <a:buFont typeface="Arial" panose="020B0604020202020204" pitchFamily="34" charset="0"/>
              <a:buChar char="•"/>
            </a:pPr>
            <a:r>
              <a:rPr lang="en-GB" i="1" dirty="0">
                <a:effectLst/>
              </a:rPr>
              <a:t>Are there automatic doors and elevators, and are they easily accessible?</a:t>
            </a:r>
          </a:p>
          <a:p>
            <a:pPr marL="565200" lvl="1" indent="-277200">
              <a:buFont typeface="Arial" panose="020B0604020202020204" pitchFamily="34" charset="0"/>
              <a:buChar char="•"/>
            </a:pPr>
            <a:r>
              <a:rPr lang="en-GB" i="1" dirty="0">
                <a:effectLst/>
              </a:rPr>
              <a:t>Will the bathroom accommodate a wheelchair, and can they get to it?</a:t>
            </a:r>
          </a:p>
          <a:p>
            <a:pPr marL="565200" lvl="1" indent="-277200">
              <a:buFont typeface="Arial" panose="020B0604020202020204" pitchFamily="34" charset="0"/>
              <a:buChar char="•"/>
            </a:pPr>
            <a:r>
              <a:rPr lang="en-GB" i="1" dirty="0">
                <a:effectLst/>
              </a:rPr>
              <a:t>Are the tables high enough? Are they height adjustable?</a:t>
            </a:r>
          </a:p>
          <a:p>
            <a:pPr marL="565200" lvl="1" indent="-277200">
              <a:buFont typeface="Arial" panose="020B0604020202020204" pitchFamily="34" charset="0"/>
              <a:buChar char="•"/>
            </a:pPr>
            <a:r>
              <a:rPr lang="en-GB" i="1" dirty="0">
                <a:effectLst/>
              </a:rPr>
              <a:t>Where are the nearest public transit stops and parking spots for people with disabilities?</a:t>
            </a:r>
          </a:p>
          <a:p>
            <a:pPr marL="565200" lvl="1" indent="-277200">
              <a:buFont typeface="Arial" panose="020B0604020202020204" pitchFamily="34" charset="0"/>
              <a:buChar char="•"/>
            </a:pPr>
            <a:r>
              <a:rPr lang="en-GB" i="1" dirty="0">
                <a:effectLst/>
              </a:rPr>
              <a:t>Because it will be more difficult for someone with a disability to come to you, expect to pay a higher incentive.</a:t>
            </a:r>
          </a:p>
          <a:p>
            <a:pPr marL="285750" indent="-285750">
              <a:buFont typeface="Arial" panose="020B0604020202020204" pitchFamily="34" charset="0"/>
              <a:buChar char="•"/>
            </a:pPr>
            <a:r>
              <a:rPr lang="en-GB" dirty="0"/>
              <a:t>Have regular breaks</a:t>
            </a:r>
          </a:p>
          <a:p>
            <a:pPr marL="285750" indent="-285750">
              <a:buFont typeface="Arial" panose="020B0604020202020204" pitchFamily="34" charset="0"/>
              <a:buChar char="•"/>
            </a:pPr>
            <a:r>
              <a:rPr lang="en-GB" dirty="0">
                <a:effectLst/>
              </a:rPr>
              <a:t>Allow a carer to come or sign interpreter if needed</a:t>
            </a:r>
          </a:p>
          <a:p>
            <a:pPr marL="285750" indent="-285750">
              <a:buFont typeface="Arial" panose="020B0604020202020204" pitchFamily="34" charset="0"/>
              <a:buChar char="•"/>
            </a:pPr>
            <a:r>
              <a:rPr lang="en-GB" dirty="0"/>
              <a:t>Send questions in advance</a:t>
            </a:r>
          </a:p>
          <a:p>
            <a:pPr marL="285750" indent="-285750">
              <a:buFont typeface="Arial" panose="020B0604020202020204" pitchFamily="34" charset="0"/>
              <a:buChar char="•"/>
            </a:pPr>
            <a:r>
              <a:rPr lang="en-GB" dirty="0">
                <a:effectLst/>
              </a:rPr>
              <a:t>Think about stimulus</a:t>
            </a:r>
          </a:p>
          <a:p>
            <a:endParaRPr lang="en-GB" dirty="0"/>
          </a:p>
          <a:p>
            <a:r>
              <a:rPr lang="en-GB" dirty="0">
                <a:effectLst/>
              </a:rPr>
              <a:t>Research methods and practices should be accessible to people with disabilities online. An excellent place to start is by asking research platform providers if they are </a:t>
            </a:r>
            <a:r>
              <a:rPr lang="en-GB" dirty="0">
                <a:solidFill>
                  <a:srgbClr val="DCA10D"/>
                </a:solidFill>
                <a:effectLst/>
                <a:hlinkClick r:id="rId2"/>
              </a:rPr>
              <a:t>WCAG 2.0 or 2.1 </a:t>
            </a:r>
            <a:r>
              <a:rPr lang="en-GB" dirty="0">
                <a:effectLst/>
              </a:rPr>
              <a:t>compliant.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a:p>
            <a:pPr marL="285750" indent="-285750">
              <a:buFont typeface="Arial" panose="020B0604020202020204" pitchFamily="34" charset="0"/>
              <a:buChar char="•"/>
            </a:pPr>
            <a:endParaRPr lang="en-GB" dirty="0"/>
          </a:p>
          <a:p>
            <a:endParaRPr lang="en-GB" sz="3200" b="1" dirty="0">
              <a:solidFill>
                <a:schemeClr val="accent1"/>
              </a:solidFill>
              <a:latin typeface="Calibri" panose="020F0502020204030204" pitchFamily="34" charset="0"/>
              <a:cs typeface="Calibri" panose="020F0502020204030204" pitchFamily="34" charset="0"/>
            </a:endParaRPr>
          </a:p>
          <a:p>
            <a:endParaRPr lang="en-GB" sz="3200" b="1" dirty="0">
              <a:solidFill>
                <a:schemeClr val="accent1"/>
              </a:solidFill>
              <a:latin typeface="Calibri" panose="020F0502020204030204" pitchFamily="34" charset="0"/>
              <a:cs typeface="Calibri" panose="020F0502020204030204" pitchFamily="34" charset="0"/>
            </a:endParaRPr>
          </a:p>
          <a:p>
            <a:endParaRPr lang="en-GB" sz="3200" dirty="0">
              <a:solidFill>
                <a:schemeClr val="accent1"/>
              </a:solidFill>
              <a:latin typeface="Calibri" panose="020F0502020204030204" pitchFamily="34" charset="0"/>
              <a:cs typeface="Calibri" panose="020F0502020204030204" pitchFamily="34" charset="0"/>
            </a:endParaRPr>
          </a:p>
        </p:txBody>
      </p:sp>
      <p:sp>
        <p:nvSpPr>
          <p:cNvPr id="4" name="Slide Number Placeholder 2">
            <a:extLst>
              <a:ext uri="{FF2B5EF4-FFF2-40B4-BE49-F238E27FC236}">
                <a16:creationId xmlns:a16="http://schemas.microsoft.com/office/drawing/2014/main" id="{55FA29B7-557C-D745-B743-52540914F5CC}"/>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46</a:t>
            </a:fld>
            <a:endParaRPr lang="en-GB" sz="1200" dirty="0"/>
          </a:p>
        </p:txBody>
      </p:sp>
    </p:spTree>
    <p:extLst>
      <p:ext uri="{BB962C8B-B14F-4D97-AF65-F5344CB8AC3E}">
        <p14:creationId xmlns:p14="http://schemas.microsoft.com/office/powerpoint/2010/main" val="2388897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magenta, pink, violet, art&#10;&#10;Description automatically generated">
            <a:extLst>
              <a:ext uri="{FF2B5EF4-FFF2-40B4-BE49-F238E27FC236}">
                <a16:creationId xmlns:a16="http://schemas.microsoft.com/office/drawing/2014/main" id="{39BA1361-FFF5-102C-6189-22BCA45646D0}"/>
              </a:ext>
            </a:extLst>
          </p:cNvPr>
          <p:cNvPicPr>
            <a:picLocks noChangeAspect="1"/>
          </p:cNvPicPr>
          <p:nvPr/>
        </p:nvPicPr>
        <p:blipFill rotWithShape="1">
          <a:blip r:embed="rId2">
            <a:extLst>
              <a:ext uri="{28A0092B-C50C-407E-A947-70E740481C1C}">
                <a14:useLocalDpi xmlns:a14="http://schemas.microsoft.com/office/drawing/2010/main" val="0"/>
              </a:ext>
            </a:extLst>
          </a:blip>
          <a:srcRect l="5428" r="1286"/>
          <a:stretch/>
        </p:blipFill>
        <p:spPr>
          <a:xfrm>
            <a:off x="0" y="584682"/>
            <a:ext cx="12192000" cy="6273317"/>
          </a:xfrm>
          <a:prstGeom prst="rect">
            <a:avLst/>
          </a:prstGeom>
        </p:spPr>
      </p:pic>
      <p:sp>
        <p:nvSpPr>
          <p:cNvPr id="3" name="TextBox 2">
            <a:extLst>
              <a:ext uri="{FF2B5EF4-FFF2-40B4-BE49-F238E27FC236}">
                <a16:creationId xmlns:a16="http://schemas.microsoft.com/office/drawing/2014/main" id="{9E2470CB-645F-602F-EC96-E83D5E383F9D}"/>
              </a:ext>
            </a:extLst>
          </p:cNvPr>
          <p:cNvSpPr txBox="1"/>
          <p:nvPr/>
        </p:nvSpPr>
        <p:spPr>
          <a:xfrm>
            <a:off x="423812" y="908050"/>
            <a:ext cx="7040340" cy="923330"/>
          </a:xfrm>
          <a:prstGeom prst="rect">
            <a:avLst/>
          </a:prstGeom>
          <a:noFill/>
        </p:spPr>
        <p:txBody>
          <a:bodyPr wrap="square" lIns="0" tIns="0" rIns="0" bIns="0" rtlCol="0">
            <a:spAutoFit/>
          </a:bodyPr>
          <a:lstStyle/>
          <a:p>
            <a:r>
              <a:rPr lang="en-US" sz="6000" dirty="0">
                <a:solidFill>
                  <a:schemeClr val="tx2"/>
                </a:solidFill>
                <a:latin typeface="Calibri" panose="020F0502020204030204" pitchFamily="34" charset="0"/>
                <a:ea typeface="Helvetica" charset="0"/>
                <a:cs typeface="Calibri" panose="020F0502020204030204" pitchFamily="34" charset="0"/>
              </a:rPr>
              <a:t>7. Innovation</a:t>
            </a:r>
          </a:p>
        </p:txBody>
      </p:sp>
    </p:spTree>
    <p:extLst>
      <p:ext uri="{BB962C8B-B14F-4D97-AF65-F5344CB8AC3E}">
        <p14:creationId xmlns:p14="http://schemas.microsoft.com/office/powerpoint/2010/main" val="4001534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4CB3BE-6BF5-CE42-B026-A94CCB11FA2E}"/>
              </a:ext>
            </a:extLst>
          </p:cNvPr>
          <p:cNvSpPr/>
          <p:nvPr/>
        </p:nvSpPr>
        <p:spPr>
          <a:xfrm>
            <a:off x="431720" y="728700"/>
            <a:ext cx="11195538" cy="4601260"/>
          </a:xfrm>
          <a:prstGeom prst="rect">
            <a:avLst/>
          </a:prstGeom>
          <a:noFill/>
        </p:spPr>
        <p:txBody>
          <a:bodyPr wrap="square" lIns="0" tIns="0" rIns="0" bIns="0" anchor="ctr">
            <a:spAutoFit/>
          </a:bodyPr>
          <a:lstStyle/>
          <a:p>
            <a:pPr>
              <a:spcAft>
                <a:spcPts val="1800"/>
              </a:spcAft>
            </a:pPr>
            <a:r>
              <a:rPr lang="en-GB" sz="3200" b="1" dirty="0">
                <a:latin typeface="Calibri" panose="020F0502020204030204" pitchFamily="34" charset="0"/>
                <a:cs typeface="Calibri" panose="020F0502020204030204" pitchFamily="34" charset="0"/>
              </a:rPr>
              <a:t>Some thoughts on innovation</a:t>
            </a:r>
          </a:p>
          <a:p>
            <a:pPr marL="285750" indent="-285750">
              <a:buFont typeface="Arial" panose="020B0604020202020204" pitchFamily="34" charset="0"/>
              <a:buChar char="•"/>
            </a:pPr>
            <a:r>
              <a:rPr lang="en-GB" dirty="0"/>
              <a:t>Natural hackers</a:t>
            </a:r>
          </a:p>
          <a:p>
            <a:pPr marL="285750" indent="-285750">
              <a:buFont typeface="Arial" panose="020B0604020202020204" pitchFamily="34" charset="0"/>
              <a:buChar char="•"/>
            </a:pPr>
            <a:r>
              <a:rPr lang="en-GB" dirty="0"/>
              <a:t>Get multiple perspectives</a:t>
            </a:r>
          </a:p>
          <a:p>
            <a:pPr marL="285750" indent="-285750">
              <a:buFont typeface="Arial" panose="020B0604020202020204" pitchFamily="34" charset="0"/>
              <a:buChar char="•"/>
            </a:pPr>
            <a:r>
              <a:rPr lang="en-GB" dirty="0"/>
              <a:t>Use Quant to identify gaps</a:t>
            </a:r>
          </a:p>
          <a:p>
            <a:pPr marL="285750" indent="-285750">
              <a:buFont typeface="Arial" panose="020B0604020202020204" pitchFamily="34" charset="0"/>
              <a:buChar char="•"/>
            </a:pPr>
            <a:r>
              <a:rPr lang="en-GB" dirty="0"/>
              <a:t>Have a small core team</a:t>
            </a:r>
          </a:p>
          <a:p>
            <a:pPr marL="285750" indent="-285750">
              <a:buFont typeface="Arial" panose="020B0604020202020204" pitchFamily="34" charset="0"/>
              <a:buChar char="•"/>
            </a:pPr>
            <a:r>
              <a:rPr lang="en-GB" dirty="0"/>
              <a:t>Really understand your audience at both cultural and behavioural level</a:t>
            </a:r>
          </a:p>
          <a:p>
            <a:pPr marL="285750" indent="-285750">
              <a:buFont typeface="Arial" panose="020B0604020202020204" pitchFamily="34" charset="0"/>
              <a:buChar char="•"/>
            </a:pPr>
            <a:r>
              <a:rPr lang="en-GB" dirty="0"/>
              <a:t>Get close to the lived experience</a:t>
            </a:r>
          </a:p>
          <a:p>
            <a:pPr marL="285750" indent="-285750">
              <a:buFont typeface="Arial" panose="020B0604020202020204" pitchFamily="34" charset="0"/>
              <a:buChar char="•"/>
            </a:pPr>
            <a:r>
              <a:rPr lang="en-GB" dirty="0"/>
              <a:t>Utilise the power of the crowd: Co-create</a:t>
            </a:r>
          </a:p>
          <a:p>
            <a:pPr marL="285750" indent="-285750">
              <a:buFont typeface="Arial" panose="020B0604020202020204" pitchFamily="34" charset="0"/>
              <a:buChar char="•"/>
            </a:pPr>
            <a:r>
              <a:rPr lang="en-GB" dirty="0"/>
              <a:t>Don’t steal and leave</a:t>
            </a:r>
          </a:p>
          <a:p>
            <a:pPr marL="285750" indent="-285750">
              <a:buFont typeface="Arial" panose="020B0604020202020204" pitchFamily="34" charset="0"/>
              <a:buChar char="•"/>
            </a:pPr>
            <a:r>
              <a:rPr lang="en-GB" dirty="0"/>
              <a:t>Have co-creators for the project duration</a:t>
            </a:r>
          </a:p>
          <a:p>
            <a:pPr marL="285750" indent="-285750">
              <a:buFont typeface="Arial" panose="020B0604020202020204" pitchFamily="34" charset="0"/>
              <a:buChar char="•"/>
            </a:pPr>
            <a:r>
              <a:rPr lang="en-GB" dirty="0"/>
              <a:t>Make it iterative</a:t>
            </a:r>
          </a:p>
          <a:p>
            <a:pPr marL="285750" indent="-285750">
              <a:buFont typeface="Arial" panose="020B0604020202020204" pitchFamily="34" charset="0"/>
              <a:buChar char="•"/>
            </a:pPr>
            <a:r>
              <a:rPr lang="en-GB" dirty="0"/>
              <a:t>Use film</a:t>
            </a:r>
          </a:p>
          <a:p>
            <a:pPr marL="285750" indent="-285750">
              <a:buFont typeface="Arial" panose="020B0604020202020204" pitchFamily="34" charset="0"/>
              <a:buChar char="•"/>
            </a:pPr>
            <a:r>
              <a:rPr lang="en-GB" dirty="0"/>
              <a:t>Have experts in room</a:t>
            </a:r>
          </a:p>
          <a:p>
            <a:pPr marL="285750" indent="-285750">
              <a:buFont typeface="Arial" panose="020B0604020202020204" pitchFamily="34" charset="0"/>
              <a:buChar char="•"/>
            </a:pPr>
            <a:r>
              <a:rPr lang="en-GB" dirty="0"/>
              <a:t>Decide whether you want universal design</a:t>
            </a:r>
          </a:p>
          <a:p>
            <a:pPr marL="285750" indent="-285750">
              <a:buFont typeface="Arial" panose="020B0604020202020204" pitchFamily="34" charset="0"/>
              <a:buChar char="•"/>
            </a:pPr>
            <a:r>
              <a:rPr lang="en-GB" dirty="0"/>
              <a:t>Pay well and also donate to charity</a:t>
            </a:r>
            <a:endParaRPr lang="en-GB" sz="3200" dirty="0">
              <a:latin typeface="Calibri" panose="020F0502020204030204" pitchFamily="34" charset="0"/>
              <a:cs typeface="Calibri" panose="020F0502020204030204" pitchFamily="34" charset="0"/>
            </a:endParaRPr>
          </a:p>
        </p:txBody>
      </p:sp>
      <p:sp>
        <p:nvSpPr>
          <p:cNvPr id="4" name="Slide Number Placeholder 2">
            <a:extLst>
              <a:ext uri="{FF2B5EF4-FFF2-40B4-BE49-F238E27FC236}">
                <a16:creationId xmlns:a16="http://schemas.microsoft.com/office/drawing/2014/main" id="{55FA29B7-557C-D745-B743-52540914F5CC}"/>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48</a:t>
            </a:fld>
            <a:endParaRPr lang="en-GB" sz="1200" dirty="0"/>
          </a:p>
        </p:txBody>
      </p:sp>
    </p:spTree>
    <p:extLst>
      <p:ext uri="{BB962C8B-B14F-4D97-AF65-F5344CB8AC3E}">
        <p14:creationId xmlns:p14="http://schemas.microsoft.com/office/powerpoint/2010/main" val="23367767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4CB3BE-6BF5-CE42-B026-A94CCB11FA2E}"/>
              </a:ext>
            </a:extLst>
          </p:cNvPr>
          <p:cNvSpPr/>
          <p:nvPr/>
        </p:nvSpPr>
        <p:spPr>
          <a:xfrm>
            <a:off x="442913" y="3032956"/>
            <a:ext cx="11306174" cy="1477328"/>
          </a:xfrm>
          <a:prstGeom prst="rect">
            <a:avLst/>
          </a:prstGeom>
          <a:noFill/>
        </p:spPr>
        <p:txBody>
          <a:bodyPr wrap="square" lIns="0" tIns="0" rIns="0" bIns="0" anchor="ctr">
            <a:spAutoFit/>
          </a:bodyPr>
          <a:lstStyle/>
          <a:p>
            <a:pPr algn="ctr"/>
            <a:r>
              <a:rPr lang="en-GB" sz="3200" dirty="0">
                <a:latin typeface="Calibri" panose="020F0502020204030204" pitchFamily="34" charset="0"/>
                <a:cs typeface="Calibri" panose="020F0502020204030204" pitchFamily="34" charset="0"/>
              </a:rPr>
              <a:t>Contact: </a:t>
            </a:r>
            <a:r>
              <a:rPr lang="en-GB" sz="32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steve@outsidersinsight.com</a:t>
            </a:r>
            <a:endParaRPr lang="en-GB" sz="3200" dirty="0">
              <a:latin typeface="Calibri" panose="020F0502020204030204" pitchFamily="34" charset="0"/>
              <a:cs typeface="Calibri" panose="020F0502020204030204" pitchFamily="34" charset="0"/>
            </a:endParaRPr>
          </a:p>
          <a:p>
            <a:pPr algn="ctr"/>
            <a:r>
              <a:rPr lang="en-GB" sz="3200" dirty="0">
                <a:latin typeface="Calibri" panose="020F0502020204030204" pitchFamily="34" charset="0"/>
                <a:cs typeface="Calibri" panose="020F0502020204030204" pitchFamily="34" charset="0"/>
              </a:rPr>
              <a:t>Steven Lacey</a:t>
            </a:r>
          </a:p>
          <a:p>
            <a:pPr algn="ctr"/>
            <a:r>
              <a:rPr lang="en-GB" sz="3200" dirty="0" err="1">
                <a:latin typeface="Calibri" panose="020F0502020204030204" pitchFamily="34" charset="0"/>
                <a:cs typeface="Calibri" panose="020F0502020204030204" pitchFamily="34" charset="0"/>
              </a:rPr>
              <a:t>www.outsidersinsight.com</a:t>
            </a:r>
            <a:endParaRPr lang="en-GB" sz="3200" dirty="0">
              <a:latin typeface="Calibri" panose="020F0502020204030204" pitchFamily="34" charset="0"/>
              <a:cs typeface="Calibri" panose="020F0502020204030204" pitchFamily="34" charset="0"/>
            </a:endParaRPr>
          </a:p>
        </p:txBody>
      </p:sp>
      <p:sp>
        <p:nvSpPr>
          <p:cNvPr id="4" name="Slide Number Placeholder 2">
            <a:extLst>
              <a:ext uri="{FF2B5EF4-FFF2-40B4-BE49-F238E27FC236}">
                <a16:creationId xmlns:a16="http://schemas.microsoft.com/office/drawing/2014/main" id="{55FA29B7-557C-D745-B743-52540914F5CC}"/>
              </a:ext>
            </a:extLst>
          </p:cNvPr>
          <p:cNvSpPr txBox="1">
            <a:spLocks/>
          </p:cNvSpPr>
          <p:nvPr/>
        </p:nvSpPr>
        <p:spPr>
          <a:xfrm>
            <a:off x="11784013" y="6453188"/>
            <a:ext cx="4079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285C33-2419-422C-B488-597093BB9C1B}" type="slidenum">
              <a:rPr lang="en-GB" sz="1200" smtClean="0"/>
              <a:pPr/>
              <a:t>49</a:t>
            </a:fld>
            <a:endParaRPr lang="en-GB" sz="1200" dirty="0"/>
          </a:p>
        </p:txBody>
      </p:sp>
    </p:spTree>
    <p:extLst>
      <p:ext uri="{BB962C8B-B14F-4D97-AF65-F5344CB8AC3E}">
        <p14:creationId xmlns:p14="http://schemas.microsoft.com/office/powerpoint/2010/main" val="2147388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txBox="1">
            <a:spLocks noChangeArrowheads="1"/>
          </p:cNvSpPr>
          <p:nvPr/>
        </p:nvSpPr>
        <p:spPr>
          <a:xfrm>
            <a:off x="3639682" y="1166909"/>
            <a:ext cx="5587154" cy="799720"/>
          </a:xfrm>
          <a:prstGeom prst="rect">
            <a:avLst/>
          </a:prstGeom>
          <a:ln/>
        </p:spPr>
        <p:txBody>
          <a:bodyPr lIns="91422" tIns="45710" rIns="91422" bIns="45710"/>
          <a:lstStyle>
            <a:lvl1pPr algn="ctr" rtl="0" fontAlgn="base">
              <a:spcBef>
                <a:spcPct val="0"/>
              </a:spcBef>
              <a:spcAft>
                <a:spcPct val="0"/>
              </a:spcAft>
              <a:defRPr sz="7200">
                <a:solidFill>
                  <a:srgbClr val="636463"/>
                </a:solidFill>
                <a:latin typeface="Trebuchet MS"/>
                <a:ea typeface="+mj-ea"/>
                <a:cs typeface="Trebuchet MS"/>
                <a:sym typeface="Gill Sans Light" charset="0"/>
              </a:defRPr>
            </a:lvl1pPr>
            <a:lvl2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a:lstStyle>
          <a:p>
            <a:r>
              <a:rPr lang="en-GB" sz="4000" dirty="0">
                <a:solidFill>
                  <a:srgbClr val="544186"/>
                </a:solidFill>
                <a:latin typeface="Arial" pitchFamily="34" charset="0"/>
                <a:cs typeface="Arial" pitchFamily="34" charset="0"/>
              </a:rPr>
              <a:t>Our speaker:  </a:t>
            </a:r>
          </a:p>
        </p:txBody>
      </p:sp>
      <p:sp>
        <p:nvSpPr>
          <p:cNvPr id="4" name="Rectangle 1">
            <a:extLst>
              <a:ext uri="{FF2B5EF4-FFF2-40B4-BE49-F238E27FC236}">
                <a16:creationId xmlns:a16="http://schemas.microsoft.com/office/drawing/2014/main" id="{05E13EDE-88B6-4A54-BD80-CD4340260A6E}"/>
              </a:ext>
            </a:extLst>
          </p:cNvPr>
          <p:cNvSpPr txBox="1">
            <a:spLocks noChangeArrowheads="1"/>
          </p:cNvSpPr>
          <p:nvPr/>
        </p:nvSpPr>
        <p:spPr>
          <a:xfrm>
            <a:off x="2817535" y="2629280"/>
            <a:ext cx="3278465" cy="799720"/>
          </a:xfrm>
          <a:prstGeom prst="rect">
            <a:avLst/>
          </a:prstGeom>
          <a:ln/>
        </p:spPr>
        <p:txBody>
          <a:bodyPr lIns="91422" tIns="45710" rIns="91422" bIns="45710"/>
          <a:lstStyle>
            <a:lvl1pPr algn="ctr" rtl="0" fontAlgn="base">
              <a:spcBef>
                <a:spcPct val="0"/>
              </a:spcBef>
              <a:spcAft>
                <a:spcPct val="0"/>
              </a:spcAft>
              <a:defRPr sz="7200">
                <a:solidFill>
                  <a:srgbClr val="636463"/>
                </a:solidFill>
                <a:latin typeface="Trebuchet MS"/>
                <a:ea typeface="+mj-ea"/>
                <a:cs typeface="Trebuchet MS"/>
                <a:sym typeface="Gill Sans Light" charset="0"/>
              </a:defRPr>
            </a:lvl1pPr>
            <a:lvl2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a:lstStyle>
          <a:p>
            <a:r>
              <a:rPr lang="en-GB" sz="3600" dirty="0">
                <a:solidFill>
                  <a:srgbClr val="0C3C5D"/>
                </a:solidFill>
                <a:latin typeface="Accolade-Serial" charset="0"/>
                <a:ea typeface="Accolade-Serial" charset="0"/>
                <a:cs typeface="Accolade-Serial" charset="0"/>
              </a:rPr>
              <a:t>Steven Lacey</a:t>
            </a:r>
          </a:p>
          <a:p>
            <a:r>
              <a:rPr lang="en-GB" sz="3600" dirty="0">
                <a:solidFill>
                  <a:srgbClr val="0C3C5D"/>
                </a:solidFill>
                <a:latin typeface="Accolade-Serial" charset="0"/>
                <a:ea typeface="Accolade-Serial" charset="0"/>
                <a:cs typeface="Accolade-Serial" charset="0"/>
              </a:rPr>
              <a:t>Of </a:t>
            </a:r>
          </a:p>
          <a:p>
            <a:r>
              <a:rPr lang="en-GB" sz="3600" i="1" dirty="0">
                <a:solidFill>
                  <a:srgbClr val="0C3C5D"/>
                </a:solidFill>
                <a:latin typeface="Accolade-Serial" charset="0"/>
                <a:ea typeface="Accolade-Serial" charset="0"/>
                <a:cs typeface="Accolade-Serial" charset="0"/>
              </a:rPr>
              <a:t>The Outsiders</a:t>
            </a:r>
          </a:p>
        </p:txBody>
      </p:sp>
      <p:pic>
        <p:nvPicPr>
          <p:cNvPr id="5" name="Picture 4" descr="A person smiling for the camera&#10;&#10;Description automatically generated with low confidence">
            <a:extLst>
              <a:ext uri="{FF2B5EF4-FFF2-40B4-BE49-F238E27FC236}">
                <a16:creationId xmlns:a16="http://schemas.microsoft.com/office/drawing/2014/main" id="{55625956-0E88-74C0-55B4-685F0CCF4CEF}"/>
              </a:ext>
            </a:extLst>
          </p:cNvPr>
          <p:cNvPicPr>
            <a:picLocks noChangeAspect="1"/>
          </p:cNvPicPr>
          <p:nvPr/>
        </p:nvPicPr>
        <p:blipFill>
          <a:blip r:embed="rId3"/>
          <a:stretch>
            <a:fillRect/>
          </a:stretch>
        </p:blipFill>
        <p:spPr>
          <a:xfrm>
            <a:off x="6433259" y="1954799"/>
            <a:ext cx="2793577" cy="37247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1264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genta, pink, violet, art&#10;&#10;Description automatically generated">
            <a:extLst>
              <a:ext uri="{FF2B5EF4-FFF2-40B4-BE49-F238E27FC236}">
                <a16:creationId xmlns:a16="http://schemas.microsoft.com/office/drawing/2014/main" id="{AB6B7667-F545-5408-D186-6A2BD7F68FFB}"/>
              </a:ext>
            </a:extLst>
          </p:cNvPr>
          <p:cNvPicPr>
            <a:picLocks noChangeAspect="1"/>
          </p:cNvPicPr>
          <p:nvPr/>
        </p:nvPicPr>
        <p:blipFill rotWithShape="1">
          <a:blip r:embed="rId2">
            <a:extLst>
              <a:ext uri="{28A0092B-C50C-407E-A947-70E740481C1C}">
                <a14:useLocalDpi xmlns:a14="http://schemas.microsoft.com/office/drawing/2010/main" val="0"/>
              </a:ext>
            </a:extLst>
          </a:blip>
          <a:srcRect l="13377" r="1286"/>
          <a:stretch/>
        </p:blipFill>
        <p:spPr>
          <a:xfrm>
            <a:off x="-1" y="0"/>
            <a:ext cx="12192551" cy="6858000"/>
          </a:xfrm>
          <a:prstGeom prst="rect">
            <a:avLst/>
          </a:prstGeom>
        </p:spPr>
      </p:pic>
      <p:sp>
        <p:nvSpPr>
          <p:cNvPr id="8" name="TextBox 7">
            <a:extLst>
              <a:ext uri="{FF2B5EF4-FFF2-40B4-BE49-F238E27FC236}">
                <a16:creationId xmlns:a16="http://schemas.microsoft.com/office/drawing/2014/main" id="{0C9CD6CD-D425-9347-8DAF-3042522B9887}"/>
              </a:ext>
            </a:extLst>
          </p:cNvPr>
          <p:cNvSpPr txBox="1"/>
          <p:nvPr/>
        </p:nvSpPr>
        <p:spPr>
          <a:xfrm>
            <a:off x="407988" y="260648"/>
            <a:ext cx="8136244" cy="1926938"/>
          </a:xfrm>
          <a:prstGeom prst="rect">
            <a:avLst/>
          </a:prstGeom>
          <a:noFill/>
        </p:spPr>
        <p:txBody>
          <a:bodyPr wrap="square" lIns="0" tIns="0" rIns="0" bIns="0" rtlCol="0">
            <a:spAutoFit/>
          </a:bodyPr>
          <a:lstStyle/>
          <a:p>
            <a:pPr>
              <a:lnSpc>
                <a:spcPts val="7540"/>
              </a:lnSpc>
            </a:pPr>
            <a:r>
              <a:rPr lang="en-US" sz="7000" dirty="0">
                <a:solidFill>
                  <a:schemeClr val="tx2"/>
                </a:solidFill>
                <a:latin typeface="Calibri" panose="020F0502020204030204" pitchFamily="34" charset="0"/>
                <a:ea typeface="Helvetica" charset="0"/>
                <a:cs typeface="Calibri" panose="020F0502020204030204" pitchFamily="34" charset="0"/>
              </a:rPr>
              <a:t>Disability and Neurodiversity</a:t>
            </a:r>
          </a:p>
        </p:txBody>
      </p:sp>
      <p:pic>
        <p:nvPicPr>
          <p:cNvPr id="9" name="Picture 8" descr="A black and white logo&#10;&#10;Description automatically generated with low confidence">
            <a:extLst>
              <a:ext uri="{FF2B5EF4-FFF2-40B4-BE49-F238E27FC236}">
                <a16:creationId xmlns:a16="http://schemas.microsoft.com/office/drawing/2014/main" id="{8ABCD343-419E-4A06-3EF4-9D2B931CE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2761" y="4512353"/>
            <a:ext cx="2911252" cy="1940835"/>
          </a:xfrm>
          <a:prstGeom prst="rect">
            <a:avLst/>
          </a:prstGeom>
        </p:spPr>
      </p:pic>
    </p:spTree>
    <p:extLst>
      <p:ext uri="{BB962C8B-B14F-4D97-AF65-F5344CB8AC3E}">
        <p14:creationId xmlns:p14="http://schemas.microsoft.com/office/powerpoint/2010/main" val="4093743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magenta, pink, violet, art&#10;&#10;Description automatically generated">
            <a:extLst>
              <a:ext uri="{FF2B5EF4-FFF2-40B4-BE49-F238E27FC236}">
                <a16:creationId xmlns:a16="http://schemas.microsoft.com/office/drawing/2014/main" id="{CC73BF51-8A5A-E0FC-CB18-042AB41E9C38}"/>
              </a:ext>
            </a:extLst>
          </p:cNvPr>
          <p:cNvPicPr>
            <a:picLocks noChangeAspect="1"/>
          </p:cNvPicPr>
          <p:nvPr/>
        </p:nvPicPr>
        <p:blipFill rotWithShape="1">
          <a:blip r:embed="rId2">
            <a:extLst>
              <a:ext uri="{28A0092B-C50C-407E-A947-70E740481C1C}">
                <a14:useLocalDpi xmlns:a14="http://schemas.microsoft.com/office/drawing/2010/main" val="0"/>
              </a:ext>
            </a:extLst>
          </a:blip>
          <a:srcRect l="5428" r="1286"/>
          <a:stretch/>
        </p:blipFill>
        <p:spPr>
          <a:xfrm>
            <a:off x="0" y="584682"/>
            <a:ext cx="12192000" cy="6273317"/>
          </a:xfrm>
          <a:prstGeom prst="rect">
            <a:avLst/>
          </a:prstGeom>
        </p:spPr>
      </p:pic>
      <p:sp>
        <p:nvSpPr>
          <p:cNvPr id="8" name="TextBox 7">
            <a:extLst>
              <a:ext uri="{FF2B5EF4-FFF2-40B4-BE49-F238E27FC236}">
                <a16:creationId xmlns:a16="http://schemas.microsoft.com/office/drawing/2014/main" id="{0C9CD6CD-D425-9347-8DAF-3042522B9887}"/>
              </a:ext>
            </a:extLst>
          </p:cNvPr>
          <p:cNvSpPr txBox="1"/>
          <p:nvPr/>
        </p:nvSpPr>
        <p:spPr>
          <a:xfrm>
            <a:off x="423812" y="908050"/>
            <a:ext cx="8136244" cy="923330"/>
          </a:xfrm>
          <a:prstGeom prst="rect">
            <a:avLst/>
          </a:prstGeom>
          <a:noFill/>
        </p:spPr>
        <p:txBody>
          <a:bodyPr wrap="square" lIns="0" tIns="0" rIns="0" bIns="0" rtlCol="0">
            <a:spAutoFit/>
          </a:bodyPr>
          <a:lstStyle/>
          <a:p>
            <a:r>
              <a:rPr lang="en-US" sz="6000" dirty="0">
                <a:solidFill>
                  <a:schemeClr val="tx2"/>
                </a:solidFill>
                <a:latin typeface="Calibri" panose="020F0502020204030204" pitchFamily="34" charset="0"/>
                <a:ea typeface="Helvetica" charset="0"/>
                <a:cs typeface="Calibri" panose="020F0502020204030204" pitchFamily="34" charset="0"/>
              </a:rPr>
              <a:t>1. A bit about me</a:t>
            </a:r>
          </a:p>
        </p:txBody>
      </p:sp>
    </p:spTree>
    <p:extLst>
      <p:ext uri="{BB962C8B-B14F-4D97-AF65-F5344CB8AC3E}">
        <p14:creationId xmlns:p14="http://schemas.microsoft.com/office/powerpoint/2010/main" val="3817756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B77BD80C-826C-B24C-AE99-33AEC909D384}"/>
              </a:ext>
            </a:extLst>
          </p:cNvPr>
          <p:cNvSpPr>
            <a:spLocks noGrp="1"/>
          </p:cNvSpPr>
          <p:nvPr>
            <p:ph type="sldNum" sz="quarter" idx="12"/>
          </p:nvPr>
        </p:nvSpPr>
        <p:spPr/>
        <p:txBody>
          <a:bodyPr/>
          <a:lstStyle/>
          <a:p>
            <a:pPr>
              <a:spcAft>
                <a:spcPts val="600"/>
              </a:spcAft>
            </a:pPr>
            <a:fld id="{C3285C33-2419-422C-B488-597093BB9C1B}" type="slidenum">
              <a:rPr lang="en-GB" smtClean="0"/>
              <a:pPr>
                <a:spcAft>
                  <a:spcPts val="600"/>
                </a:spcAft>
              </a:pPr>
              <a:t>8</a:t>
            </a:fld>
            <a:endParaRPr lang="en-GB"/>
          </a:p>
        </p:txBody>
      </p:sp>
      <p:pic>
        <p:nvPicPr>
          <p:cNvPr id="9" name="Picture 8" descr="A picture containing human face, person, person, forehead&#10;&#10;Description automatically generated">
            <a:extLst>
              <a:ext uri="{FF2B5EF4-FFF2-40B4-BE49-F238E27FC236}">
                <a16:creationId xmlns:a16="http://schemas.microsoft.com/office/drawing/2014/main" id="{79E58985-6254-8F74-27F6-2CC36C788983}"/>
              </a:ext>
            </a:extLst>
          </p:cNvPr>
          <p:cNvPicPr>
            <a:picLocks noChangeAspect="1"/>
          </p:cNvPicPr>
          <p:nvPr/>
        </p:nvPicPr>
        <p:blipFill rotWithShape="1">
          <a:blip r:embed="rId3">
            <a:extLst>
              <a:ext uri="{28A0092B-C50C-407E-A947-70E740481C1C}">
                <a14:useLocalDpi xmlns:a14="http://schemas.microsoft.com/office/drawing/2010/main" val="0"/>
              </a:ext>
            </a:extLst>
          </a:blip>
          <a:srcRect l="6727"/>
          <a:stretch/>
        </p:blipFill>
        <p:spPr>
          <a:xfrm>
            <a:off x="-1" y="584685"/>
            <a:ext cx="12190185" cy="6273316"/>
          </a:xfrm>
          <a:prstGeom prst="rect">
            <a:avLst/>
          </a:prstGeom>
        </p:spPr>
      </p:pic>
    </p:spTree>
    <p:extLst>
      <p:ext uri="{BB962C8B-B14F-4D97-AF65-F5344CB8AC3E}">
        <p14:creationId xmlns:p14="http://schemas.microsoft.com/office/powerpoint/2010/main" val="3649736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g, winter&#10;&#10;Description automatically generated">
            <a:extLst>
              <a:ext uri="{FF2B5EF4-FFF2-40B4-BE49-F238E27FC236}">
                <a16:creationId xmlns:a16="http://schemas.microsoft.com/office/drawing/2014/main" id="{8C453549-8BE4-6F6B-5D40-BBCB1BFE5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614"/>
            <a:ext cx="12192000" cy="6271260"/>
          </a:xfrm>
          <a:prstGeom prst="rect">
            <a:avLst/>
          </a:prstGeom>
        </p:spPr>
      </p:pic>
      <p:sp>
        <p:nvSpPr>
          <p:cNvPr id="6" name="Rectangle 5">
            <a:extLst>
              <a:ext uri="{FF2B5EF4-FFF2-40B4-BE49-F238E27FC236}">
                <a16:creationId xmlns:a16="http://schemas.microsoft.com/office/drawing/2014/main" id="{2080F3E7-253A-F643-8B2C-909990BDFC9D}"/>
              </a:ext>
            </a:extLst>
          </p:cNvPr>
          <p:cNvSpPr/>
          <p:nvPr/>
        </p:nvSpPr>
        <p:spPr>
          <a:xfrm>
            <a:off x="392639" y="800708"/>
            <a:ext cx="11045952" cy="492443"/>
          </a:xfrm>
          <a:prstGeom prst="rect">
            <a:avLst/>
          </a:prstGeom>
        </p:spPr>
        <p:txBody>
          <a:bodyPr wrap="square" lIns="0" tIns="0" rIns="0" bIns="0">
            <a:spAutoFit/>
          </a:bodyPr>
          <a:lstStyle/>
          <a:p>
            <a:pPr lvl="0"/>
            <a:r>
              <a:rPr lang="en-US" sz="3200" b="1" dirty="0">
                <a:latin typeface="Calibri" panose="020F0502020204030204" pitchFamily="34" charset="0"/>
                <a:ea typeface="Helvetica Neue" charset="0"/>
                <a:cs typeface="Calibri" panose="020F0502020204030204" pitchFamily="34" charset="0"/>
              </a:rPr>
              <a:t>Some of my views (only mine)</a:t>
            </a:r>
            <a:endParaRPr lang="en-GB" sz="3200" dirty="0">
              <a:latin typeface="Calibri" panose="020F0502020204030204" pitchFamily="34" charset="0"/>
              <a:ea typeface="Helvetica Neue" charset="0"/>
              <a:cs typeface="Calibri" panose="020F0502020204030204" pitchFamily="34" charset="0"/>
            </a:endParaRPr>
          </a:p>
        </p:txBody>
      </p:sp>
      <p:sp>
        <p:nvSpPr>
          <p:cNvPr id="3" name="Slide Number Placeholder 2">
            <a:extLst>
              <a:ext uri="{FF2B5EF4-FFF2-40B4-BE49-F238E27FC236}">
                <a16:creationId xmlns:a16="http://schemas.microsoft.com/office/drawing/2014/main" id="{B77BD80C-826C-B24C-AE99-33AEC909D384}"/>
              </a:ext>
            </a:extLst>
          </p:cNvPr>
          <p:cNvSpPr>
            <a:spLocks noGrp="1"/>
          </p:cNvSpPr>
          <p:nvPr>
            <p:ph type="sldNum" sz="quarter" idx="12"/>
          </p:nvPr>
        </p:nvSpPr>
        <p:spPr/>
        <p:txBody>
          <a:bodyPr/>
          <a:lstStyle/>
          <a:p>
            <a:fld id="{C3285C33-2419-422C-B488-597093BB9C1B}" type="slidenum">
              <a:rPr lang="en-GB" smtClean="0"/>
              <a:pPr/>
              <a:t>9</a:t>
            </a:fld>
            <a:endParaRPr lang="en-GB"/>
          </a:p>
        </p:txBody>
      </p:sp>
      <p:sp>
        <p:nvSpPr>
          <p:cNvPr id="4" name="TextBox 3">
            <a:extLst>
              <a:ext uri="{FF2B5EF4-FFF2-40B4-BE49-F238E27FC236}">
                <a16:creationId xmlns:a16="http://schemas.microsoft.com/office/drawing/2014/main" id="{E37BCDCC-9CDA-6463-4031-BEC3332A7319}"/>
              </a:ext>
            </a:extLst>
          </p:cNvPr>
          <p:cNvSpPr txBox="1"/>
          <p:nvPr/>
        </p:nvSpPr>
        <p:spPr>
          <a:xfrm>
            <a:off x="309308" y="1430771"/>
            <a:ext cx="11799360" cy="5016758"/>
          </a:xfrm>
          <a:prstGeom prst="rect">
            <a:avLst/>
          </a:prstGeom>
          <a:noFill/>
        </p:spPr>
        <p:txBody>
          <a:bodyPr wrap="square">
            <a:spAutoFit/>
          </a:bodyPr>
          <a:lstStyle/>
          <a:p>
            <a:pPr marL="342900" indent="-342900" algn="l" fontAlgn="base">
              <a:buFont typeface="+mj-lt"/>
              <a:buAutoNum type="arabicPeriod"/>
            </a:pPr>
            <a:r>
              <a:rPr lang="en-GB" sz="1600" b="0" i="0" u="none" strike="noStrike" dirty="0">
                <a:effectLst/>
                <a:latin typeface="-apple-system"/>
              </a:rPr>
              <a:t>People often say ‘how strong you are’ which is nice but has meant I refuse to show weakness - this led to a breakdown in my 30s </a:t>
            </a:r>
          </a:p>
          <a:p>
            <a:pPr marL="342900" indent="-342900" algn="l" fontAlgn="base">
              <a:buFont typeface="+mj-lt"/>
              <a:buAutoNum type="arabicPeriod"/>
            </a:pPr>
            <a:r>
              <a:rPr lang="en-GB" sz="1600" b="0" i="0" u="none" strike="noStrike" dirty="0">
                <a:effectLst/>
                <a:latin typeface="-apple-system"/>
              </a:rPr>
              <a:t>I would go into toxic positivity mode because I didn’t want to be pitied </a:t>
            </a:r>
          </a:p>
          <a:p>
            <a:pPr marL="342900" indent="-342900" algn="l" fontAlgn="base">
              <a:buFont typeface="+mj-lt"/>
              <a:buAutoNum type="arabicPeriod"/>
            </a:pPr>
            <a:r>
              <a:rPr lang="en-GB" sz="1600" b="0" i="0" u="none" strike="noStrike" dirty="0">
                <a:effectLst/>
                <a:latin typeface="-apple-system"/>
              </a:rPr>
              <a:t>I get stared at a lot but really notice it until I did diversity training </a:t>
            </a:r>
          </a:p>
          <a:p>
            <a:pPr marL="342900" indent="-342900" algn="l" fontAlgn="base">
              <a:buFont typeface="+mj-lt"/>
              <a:buAutoNum type="arabicPeriod"/>
            </a:pPr>
            <a:r>
              <a:rPr lang="en-GB" sz="1600" b="0" i="0" u="none" strike="noStrike" dirty="0">
                <a:effectLst/>
                <a:latin typeface="-apple-system"/>
              </a:rPr>
              <a:t>Children ask ‘what is wrong with you’ – I like this curiosity and once you tell them about disability they are your best friend </a:t>
            </a:r>
          </a:p>
          <a:p>
            <a:pPr marL="342900" indent="-342900" algn="l" fontAlgn="base">
              <a:buFont typeface="+mj-lt"/>
              <a:buAutoNum type="arabicPeriod"/>
            </a:pPr>
            <a:r>
              <a:rPr lang="en-GB" sz="1600" b="0" i="0" u="none" strike="noStrike" dirty="0">
                <a:effectLst/>
                <a:latin typeface="-apple-system"/>
              </a:rPr>
              <a:t>Adults will often turn their heads away and not give eye contact if they don’t know me </a:t>
            </a:r>
          </a:p>
          <a:p>
            <a:pPr marL="342900" indent="-342900" algn="l" fontAlgn="base">
              <a:buFont typeface="+mj-lt"/>
              <a:buAutoNum type="arabicPeriod"/>
            </a:pPr>
            <a:r>
              <a:rPr lang="en-GB" sz="1600" b="0" i="0" u="none" strike="noStrike" dirty="0">
                <a:effectLst/>
                <a:latin typeface="-apple-system"/>
              </a:rPr>
              <a:t>Some adults will ask me what’s wrong with me? But they are just rude!! </a:t>
            </a:r>
          </a:p>
          <a:p>
            <a:pPr marL="342900" indent="-342900" algn="l" fontAlgn="base">
              <a:buFont typeface="+mj-lt"/>
              <a:buAutoNum type="arabicPeriod"/>
            </a:pPr>
            <a:r>
              <a:rPr lang="en-GB" sz="1600" b="0" i="0" u="none" strike="noStrike" dirty="0">
                <a:effectLst/>
                <a:latin typeface="-apple-system"/>
              </a:rPr>
              <a:t>People in shops will often talk to my friends and not me! </a:t>
            </a:r>
          </a:p>
          <a:p>
            <a:pPr marL="342900" indent="-342900" algn="l" fontAlgn="base">
              <a:buFont typeface="+mj-lt"/>
              <a:buAutoNum type="arabicPeriod"/>
            </a:pPr>
            <a:r>
              <a:rPr lang="en-GB" sz="1600" b="0" i="0" u="none" strike="noStrike" dirty="0">
                <a:effectLst/>
                <a:latin typeface="-apple-system"/>
              </a:rPr>
              <a:t>Being dyslexic I often felt thick and at times still do - sometimes I think that I am not worthy and that I just blag it!</a:t>
            </a:r>
          </a:p>
          <a:p>
            <a:pPr marL="342900" indent="-342900" algn="l" fontAlgn="base">
              <a:buFont typeface="+mj-lt"/>
              <a:buAutoNum type="arabicPeriod"/>
            </a:pPr>
            <a:r>
              <a:rPr lang="en-GB" sz="1600" b="0" i="0" u="none" strike="noStrike" dirty="0">
                <a:effectLst/>
                <a:latin typeface="-apple-system"/>
              </a:rPr>
              <a:t>I would hide my dyslexia and when it was exposed; would be super embarrassed </a:t>
            </a:r>
          </a:p>
          <a:p>
            <a:pPr marL="342900" indent="-342900" algn="l" fontAlgn="base">
              <a:buFont typeface="+mj-lt"/>
              <a:buAutoNum type="arabicPeriod"/>
            </a:pPr>
            <a:r>
              <a:rPr lang="en-GB" sz="1600" b="0" i="0" u="none" strike="noStrike" dirty="0">
                <a:effectLst/>
                <a:latin typeface="-apple-system"/>
              </a:rPr>
              <a:t>Disability becomes a central focus in a job interview ‘you can feel it’ </a:t>
            </a:r>
          </a:p>
          <a:p>
            <a:pPr marL="342900" indent="-342900" algn="l" fontAlgn="base">
              <a:buFont typeface="+mj-lt"/>
              <a:buAutoNum type="arabicPeriod"/>
            </a:pPr>
            <a:r>
              <a:rPr lang="en-GB" sz="1600" b="0" i="0" u="none" strike="noStrike" dirty="0">
                <a:effectLst/>
                <a:latin typeface="-apple-system"/>
              </a:rPr>
              <a:t>I can have sex! </a:t>
            </a:r>
          </a:p>
          <a:p>
            <a:pPr marL="342900" indent="-342900" algn="l" fontAlgn="base">
              <a:buFont typeface="+mj-lt"/>
              <a:buAutoNum type="arabicPeriod"/>
            </a:pPr>
            <a:r>
              <a:rPr lang="en-GB" sz="1600" b="0" i="0" u="none" strike="noStrike" dirty="0">
                <a:effectLst/>
                <a:latin typeface="-apple-system"/>
              </a:rPr>
              <a:t>I don’t have opinions on every disability issue! </a:t>
            </a:r>
          </a:p>
          <a:p>
            <a:pPr marL="342900" indent="-342900" algn="l" fontAlgn="base">
              <a:buFont typeface="+mj-lt"/>
              <a:buAutoNum type="arabicPeriod"/>
            </a:pPr>
            <a:r>
              <a:rPr lang="en-GB" sz="1600" b="0" i="0" u="none" strike="noStrike" dirty="0">
                <a:effectLst/>
                <a:latin typeface="-apple-system"/>
              </a:rPr>
              <a:t>People would make fun of me which is fine only when I give permission and can give back - coming for you! </a:t>
            </a:r>
          </a:p>
          <a:p>
            <a:pPr marL="342900" indent="-342900" algn="l" fontAlgn="base">
              <a:buFont typeface="+mj-lt"/>
              <a:buAutoNum type="arabicPeriod"/>
            </a:pPr>
            <a:r>
              <a:rPr lang="en-GB" sz="1600" b="0" i="0" u="none" strike="noStrike" dirty="0">
                <a:effectLst/>
                <a:latin typeface="-apple-system"/>
              </a:rPr>
              <a:t>If you are disabled you are not an angel I have a dark side like everyone else You don’t need to speak slowly to me </a:t>
            </a:r>
          </a:p>
          <a:p>
            <a:pPr marL="342900" indent="-342900" algn="l" fontAlgn="base">
              <a:buFont typeface="+mj-lt"/>
              <a:buAutoNum type="arabicPeriod"/>
            </a:pPr>
            <a:r>
              <a:rPr lang="en-GB" sz="1600" b="0" i="0" u="none" strike="noStrike" dirty="0">
                <a:effectLst/>
                <a:latin typeface="-apple-system"/>
              </a:rPr>
              <a:t>You don’t need to speak slowly to me </a:t>
            </a:r>
          </a:p>
          <a:p>
            <a:pPr marL="342900" indent="-342900" algn="l" fontAlgn="base">
              <a:buFont typeface="+mj-lt"/>
              <a:buAutoNum type="arabicPeriod"/>
            </a:pPr>
            <a:r>
              <a:rPr lang="en-GB" sz="1600" b="0" i="0" u="none" strike="noStrike" dirty="0">
                <a:effectLst/>
                <a:latin typeface="-apple-system"/>
              </a:rPr>
              <a:t>Lack of thought is rare but can be upsetting like if I am with someone going to a train station and they walk ahead. </a:t>
            </a:r>
          </a:p>
          <a:p>
            <a:pPr marL="342900" indent="-342900" algn="l" fontAlgn="base">
              <a:buFont typeface="+mj-lt"/>
              <a:buAutoNum type="arabicPeriod"/>
            </a:pPr>
            <a:r>
              <a:rPr lang="en-GB" sz="1600" b="0" i="0" u="none" strike="noStrike" dirty="0">
                <a:effectLst/>
                <a:latin typeface="-apple-system"/>
              </a:rPr>
              <a:t>I don’t wake up every morning thinking what disabled thing should I do </a:t>
            </a:r>
          </a:p>
          <a:p>
            <a:pPr marL="342900" indent="-342900" algn="l" fontAlgn="base">
              <a:buFont typeface="+mj-lt"/>
              <a:buAutoNum type="arabicPeriod"/>
            </a:pPr>
            <a:r>
              <a:rPr lang="en-GB" sz="1600" b="0" i="0" u="none" strike="noStrike" dirty="0">
                <a:effectLst/>
                <a:latin typeface="-apple-system"/>
              </a:rPr>
              <a:t>Breaking down walls and barriers is fucking exhausting!!! </a:t>
            </a:r>
          </a:p>
          <a:p>
            <a:pPr marL="342900" indent="-342900" algn="l" fontAlgn="base">
              <a:buFont typeface="+mj-lt"/>
              <a:buAutoNum type="arabicPeriod"/>
            </a:pPr>
            <a:r>
              <a:rPr lang="en-GB" sz="1600" b="0" i="0" u="none" strike="noStrike" dirty="0">
                <a:effectLst/>
                <a:latin typeface="-apple-system"/>
              </a:rPr>
              <a:t>There is good kindness and crap kindness - just ask </a:t>
            </a:r>
          </a:p>
          <a:p>
            <a:pPr marL="342900" indent="-342900" algn="l" fontAlgn="base">
              <a:buFont typeface="+mj-lt"/>
              <a:buAutoNum type="arabicPeriod"/>
            </a:pPr>
            <a:r>
              <a:rPr lang="en-GB" sz="1600" b="0" i="0" u="none" strike="noStrike" dirty="0">
                <a:effectLst/>
                <a:latin typeface="-apple-system"/>
              </a:rPr>
              <a:t>Disability for me is a bright colourful and lovely part of my identity jigsaw but it is just a small square</a:t>
            </a:r>
            <a:endParaRPr lang="en-GB" sz="1600" b="0" i="0" u="none" strike="noStrike" dirty="0">
              <a:effectLst/>
              <a:latin typeface="Arial" panose="020B0604020202020204" pitchFamily="34" charset="0"/>
            </a:endParaRPr>
          </a:p>
        </p:txBody>
      </p:sp>
    </p:spTree>
    <p:extLst>
      <p:ext uri="{BB962C8B-B14F-4D97-AF65-F5344CB8AC3E}">
        <p14:creationId xmlns:p14="http://schemas.microsoft.com/office/powerpoint/2010/main" val="2443134423"/>
      </p:ext>
    </p:extLst>
  </p:cSld>
  <p:clrMapOvr>
    <a:masterClrMapping/>
  </p:clrMapOvr>
</p:sld>
</file>

<file path=ppt/theme/theme1.xml><?xml version="1.0" encoding="utf-8"?>
<a:theme xmlns:a="http://schemas.openxmlformats.org/drawingml/2006/main" name="Office Theme">
  <a:themeElements>
    <a:clrScheme name="Custom 52">
      <a:dk1>
        <a:srgbClr val="041C45"/>
      </a:dk1>
      <a:lt1>
        <a:srgbClr val="FFFFFF"/>
      </a:lt1>
      <a:dk2>
        <a:srgbClr val="1051A9"/>
      </a:dk2>
      <a:lt2>
        <a:srgbClr val="EEECE1"/>
      </a:lt2>
      <a:accent1>
        <a:srgbClr val="336CB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48984</TotalTime>
  <Words>4796</Words>
  <Application>Microsoft Macintosh PowerPoint</Application>
  <PresentationFormat>Widescreen</PresentationFormat>
  <Paragraphs>497</Paragraphs>
  <Slides>49</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-apple-system</vt:lpstr>
      <vt:lpstr>Accolade-Serial</vt:lpstr>
      <vt:lpstr>Accolade-Serial-Regular</vt:lpstr>
      <vt:lpstr>Arial</vt:lpstr>
      <vt:lpstr>calibri</vt:lpstr>
      <vt:lpstr>calibri</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Holiday Maker Opportunity proposition research</dc:title>
  <dc:creator>User</dc:creator>
  <cp:lastModifiedBy>Microsoft Office User</cp:lastModifiedBy>
  <cp:revision>1190</cp:revision>
  <cp:lastPrinted>2013-08-08T19:58:09Z</cp:lastPrinted>
  <dcterms:created xsi:type="dcterms:W3CDTF">2013-02-28T13:24:03Z</dcterms:created>
  <dcterms:modified xsi:type="dcterms:W3CDTF">2023-05-18T08:42:56Z</dcterms:modified>
</cp:coreProperties>
</file>