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</p:sldIdLst>
  <p:sldSz cx="12192000" cy="6858000"/>
  <p:notesSz cx="6858000" cy="9144000"/>
  <p:custShowLst>
    <p:custShow name="Custom Show 1" id="0">
      <p:sldLst>
        <p:sld r:id="rId2"/>
        <p:sld r:id="rId4"/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255"/>
    <a:srgbClr val="333399"/>
    <a:srgbClr val="D72126"/>
    <a:srgbClr val="5C5C5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3AE0-37D9-2391-1801-30FC7B1D2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1B8DC-2FBE-31C9-224E-A1EEE029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25D54-BDCC-5AAB-1D4A-CEF39AD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F02C-3E08-D342-CF49-5C9C5BEF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A047-6C51-91A0-91B8-A5D7C0F7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0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A8B8-0E3C-BFD5-4429-1D7E270A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B516F-201F-CDAF-9F8E-F6CA1BF58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DDAD7-08CF-0668-5784-B7F5D0C4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A2DE-9FBA-D4FF-02A2-814A8090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183F1-2AD3-FE52-3002-881CC22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39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7D418-9945-9F1C-3574-B473177AE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2D3CC-8CBD-506A-59F2-6B21483A3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5BF5-08C1-D159-7591-72FBA3CD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37C72-C186-3AE0-FDD5-64C13301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C1EE5-CC97-C1C0-399A-B5375335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6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9A49-B382-0655-2448-691F0237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E0012-ADF1-E38A-DF03-20AB239B0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3F9BC-32B9-AF6B-BC54-7702DE6F1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51381-C9C1-3C8B-9C24-67675B42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5900-B69C-C471-E741-FB4DA35A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6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61A4-927D-682E-2E3D-B287F9D4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A2171-2523-4FA2-3A4B-8F650DFD6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DAEC-593D-4F7D-DE73-0D46346E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D53A-5005-2091-F10B-DD69A6D2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4DEF-ED1C-E455-353E-BD15937F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0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1304-4C06-701D-136B-14FCC02C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808B-DA24-3C49-3924-EE4746176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D6021-EB7B-0726-221C-81E377EB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45222-D433-BAE5-66EC-41474898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00DFB-008F-C26F-09EC-6D8C68F3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9DD15-941D-8C1D-06F5-EFB4358F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9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3AE3-92AC-707A-9A52-06DCC0AC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86358-B4C1-CFE6-8F12-6AEB87F3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30C62-44E2-D646-3B66-8E3420C10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9DA6B-05D2-BC97-69CA-D3463BDEB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F5E8D-BAC5-DBA2-514E-FB49D1F4A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762D6-D06B-8747-164C-6AAD1615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A702F-7300-6D86-CDA7-997E2CCB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168EA-802F-DD98-9815-31CD1E62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6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F7A0-2908-F78D-BA6A-4503BF4D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C9DFD-E324-D3F3-DA38-D90839BD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B7047-D8C2-068F-AA1E-C68E223E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96A6E-2F30-205B-2F5A-30811758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4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1387F-F83E-E60F-6AF2-238E5462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039A6-F457-7284-B37C-8DF7F9A3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7A6CB-CCEE-5D70-E3FF-0E238BF8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1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034A-59C9-9AD4-CF46-E070B202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5A43-614E-4280-731F-3FFBB9E85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72806-549E-2751-D57A-A81C3A647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7430A-4489-EEAB-C078-43D4020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90A97-54C7-6D8D-3B78-8F2278FA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68A67-7CA2-C2A4-6A44-98631EE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0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2789-8162-C628-3E38-3EAE74B3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BFB3A-B316-1E00-ADD0-B19719F84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345CA-29DC-0AA4-FAFB-537241ED3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1C164-9B09-CD52-2B1F-6A8CCF48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95FBC-1FAC-5189-7C4D-AEC42B06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B8AD9-0E69-1B2B-2FA6-AD900FB1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363BC-8EF5-66D6-8DCE-B71053E8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454D1-1C30-39D0-C96E-D92E640C0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DFE51-AF4A-1CE7-22AA-9A9E5769B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85E5-0EC1-4D60-9423-67355E6DE1D7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3061-50BC-FAC7-2C8B-202912D43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B2A2A-B992-C3BE-974B-1E009483F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3B43-4F2F-45D5-9C92-5F9FD89B3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6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tel:+440207129813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8636C70-D7F2-B6F7-9148-96BDD2DAB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4" y="365118"/>
            <a:ext cx="2440568" cy="1012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A6511B-00F0-3B9A-886E-B66D6D8586E4}"/>
              </a:ext>
            </a:extLst>
          </p:cNvPr>
          <p:cNvSpPr txBox="1"/>
          <p:nvPr/>
        </p:nvSpPr>
        <p:spPr>
          <a:xfrm>
            <a:off x="36576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5BB3A0-F007-E887-9BC2-ED330082E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>
          <a:xfrm>
            <a:off x="0" y="1663574"/>
            <a:ext cx="12192000" cy="5194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37E0BE-B127-94F9-7071-A400595E6877}"/>
              </a:ext>
            </a:extLst>
          </p:cNvPr>
          <p:cNvSpPr txBox="1"/>
          <p:nvPr/>
        </p:nvSpPr>
        <p:spPr>
          <a:xfrm>
            <a:off x="8686586" y="632381"/>
            <a:ext cx="460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93255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+44 (0) 207 129 8136</a:t>
            </a:r>
            <a:endParaRPr lang="en-US" sz="2000" dirty="0">
              <a:solidFill>
                <a:srgbClr val="293255"/>
              </a:solidFill>
              <a:latin typeface="Montserra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6F1B5-B0DF-25D7-CDD9-37D44ABFC422}"/>
              </a:ext>
            </a:extLst>
          </p:cNvPr>
          <p:cNvSpPr/>
          <p:nvPr/>
        </p:nvSpPr>
        <p:spPr>
          <a:xfrm>
            <a:off x="-1" y="809291"/>
            <a:ext cx="1080000" cy="18000"/>
          </a:xfrm>
          <a:prstGeom prst="rect">
            <a:avLst/>
          </a:prstGeom>
          <a:solidFill>
            <a:srgbClr val="29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9"/>
    </mc:Choice>
    <mc:Fallback xmlns="">
      <p:transition spd="slow" advTm="55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07A905-0DBC-89A4-35F8-ABEB5784B5D5}"/>
              </a:ext>
            </a:extLst>
          </p:cNvPr>
          <p:cNvSpPr/>
          <p:nvPr/>
        </p:nvSpPr>
        <p:spPr>
          <a:xfrm>
            <a:off x="1414010" y="1764449"/>
            <a:ext cx="1620000" cy="28800"/>
          </a:xfrm>
          <a:prstGeom prst="rect">
            <a:avLst/>
          </a:prstGeom>
          <a:solidFill>
            <a:srgbClr val="D7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1BBB3-7013-408A-8F5A-833FF3EBEF7F}"/>
              </a:ext>
            </a:extLst>
          </p:cNvPr>
          <p:cNvSpPr txBox="1"/>
          <p:nvPr/>
        </p:nvSpPr>
        <p:spPr>
          <a:xfrm>
            <a:off x="1769401" y="343070"/>
            <a:ext cx="1113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93255"/>
                </a:solidFill>
                <a:latin typeface="Montserrat SemiBold" pitchFamily="2" charset="77"/>
              </a:rPr>
              <a:t>Why </a:t>
            </a:r>
            <a:r>
              <a:rPr lang="en-GB" sz="4000" b="1" dirty="0" err="1">
                <a:solidFill>
                  <a:srgbClr val="293255"/>
                </a:solidFill>
                <a:latin typeface="Montserrat SemiBold" pitchFamily="2" charset="77"/>
              </a:rPr>
              <a:t>Teneo</a:t>
            </a:r>
            <a:r>
              <a:rPr lang="en-GB" sz="4000" b="1" dirty="0">
                <a:solidFill>
                  <a:srgbClr val="293255"/>
                </a:solidFill>
                <a:latin typeface="Montserrat SemiBold" pitchFamily="2" charset="7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49876-CCE5-4769-BC7B-485FEDB59A1A}"/>
              </a:ext>
            </a:extLst>
          </p:cNvPr>
          <p:cNvSpPr txBox="1"/>
          <p:nvPr/>
        </p:nvSpPr>
        <p:spPr>
          <a:xfrm>
            <a:off x="3071546" y="1424104"/>
            <a:ext cx="290007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200" u="none" strike="noStrike" baseline="0" dirty="0">
              <a:solidFill>
                <a:srgbClr val="293255"/>
              </a:solidFill>
              <a:latin typeface="Montserrat" pitchFamily="2" charset="77"/>
            </a:endParaRPr>
          </a:p>
          <a:p>
            <a:pPr marR="107280"/>
            <a:r>
              <a:rPr lang="en-GB" u="none" strike="noStrike" baseline="0" dirty="0">
                <a:solidFill>
                  <a:srgbClr val="293255"/>
                </a:solidFill>
                <a:latin typeface="Montserrat" pitchFamily="2" charset="77"/>
              </a:rPr>
              <a:t>We only ever use native tongue linguists </a:t>
            </a:r>
            <a:r>
              <a:rPr lang="en-GB" dirty="0">
                <a:solidFill>
                  <a:srgbClr val="293255"/>
                </a:solidFill>
                <a:latin typeface="Montserrat" pitchFamily="2" charset="77"/>
              </a:rPr>
              <a:t>– giving you fluency into over 60 languages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04BEA456-44C2-01B4-FBF7-4C677DE92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2" y="199638"/>
            <a:ext cx="2245408" cy="9318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FADC3-60E2-7C98-E479-7C030E2B0A63}"/>
              </a:ext>
            </a:extLst>
          </p:cNvPr>
          <p:cNvSpPr/>
          <p:nvPr/>
        </p:nvSpPr>
        <p:spPr>
          <a:xfrm>
            <a:off x="-1" y="680705"/>
            <a:ext cx="1620000" cy="18000"/>
          </a:xfrm>
          <a:prstGeom prst="rect">
            <a:avLst/>
          </a:prstGeom>
          <a:solidFill>
            <a:srgbClr val="29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ACDA2-7E2A-8034-6A69-FF5D2093E891}"/>
              </a:ext>
            </a:extLst>
          </p:cNvPr>
          <p:cNvSpPr/>
          <p:nvPr/>
        </p:nvSpPr>
        <p:spPr>
          <a:xfrm>
            <a:off x="1414010" y="3978023"/>
            <a:ext cx="1620000" cy="28800"/>
          </a:xfrm>
          <a:prstGeom prst="rect">
            <a:avLst/>
          </a:prstGeom>
          <a:solidFill>
            <a:srgbClr val="D7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9FBB59-CD01-0C6B-71C2-71549BEC71D6}"/>
              </a:ext>
            </a:extLst>
          </p:cNvPr>
          <p:cNvSpPr/>
          <p:nvPr/>
        </p:nvSpPr>
        <p:spPr>
          <a:xfrm rot="16200000">
            <a:off x="8752879" y="4047619"/>
            <a:ext cx="5616000" cy="18000"/>
          </a:xfrm>
          <a:prstGeom prst="rect">
            <a:avLst/>
          </a:prstGeom>
          <a:solidFill>
            <a:srgbClr val="29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21C84-387B-442A-8DEE-569B914EF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7" y="1656762"/>
            <a:ext cx="2059608" cy="1475172"/>
          </a:xfrm>
          <a:prstGeom prst="rect">
            <a:avLst/>
          </a:prstGeom>
        </p:spPr>
      </p:pic>
      <p:pic>
        <p:nvPicPr>
          <p:cNvPr id="10" name="Picture 9" descr="A group of people discussing something&#10;&#10;Description automatically generated with low confidence">
            <a:extLst>
              <a:ext uri="{FF2B5EF4-FFF2-40B4-BE49-F238E27FC236}">
                <a16:creationId xmlns:a16="http://schemas.microsoft.com/office/drawing/2014/main" id="{A3E7A438-B01D-18FC-FB05-7FC63E21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7" y="3866149"/>
            <a:ext cx="2059608" cy="13342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88BC0D-35A3-2211-5399-95078603EDD9}"/>
              </a:ext>
            </a:extLst>
          </p:cNvPr>
          <p:cNvSpPr txBox="1"/>
          <p:nvPr/>
        </p:nvSpPr>
        <p:spPr>
          <a:xfrm>
            <a:off x="3071546" y="3616228"/>
            <a:ext cx="268947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u="none" strike="noStrike" baseline="0" dirty="0">
              <a:solidFill>
                <a:srgbClr val="293255"/>
              </a:solidFill>
              <a:latin typeface="Montserrat" pitchFamily="2" charset="77"/>
            </a:endParaRPr>
          </a:p>
          <a:p>
            <a:pPr marR="99710" algn="l"/>
            <a:r>
              <a:rPr lang="en-GB" u="none" strike="noStrike" baseline="0" dirty="0">
                <a:solidFill>
                  <a:srgbClr val="293255"/>
                </a:solidFill>
                <a:latin typeface="Montserrat" pitchFamily="2" charset="77"/>
              </a:rPr>
              <a:t>Quality levels are closely monitored so we can maintain consistently high service levels</a:t>
            </a:r>
            <a:endParaRPr lang="en-GB" dirty="0">
              <a:solidFill>
                <a:srgbClr val="293255"/>
              </a:solidFill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5AC54-659C-1DBC-009F-BA07FD1A58E0}"/>
              </a:ext>
            </a:extLst>
          </p:cNvPr>
          <p:cNvSpPr txBox="1"/>
          <p:nvPr/>
        </p:nvSpPr>
        <p:spPr>
          <a:xfrm>
            <a:off x="8397485" y="1321742"/>
            <a:ext cx="28668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u="none" strike="noStrike" baseline="0" dirty="0">
              <a:solidFill>
                <a:srgbClr val="293255"/>
              </a:solidFill>
              <a:latin typeface="Montserrat" pitchFamily="2" charset="77"/>
            </a:endParaRPr>
          </a:p>
          <a:p>
            <a:pPr marR="110210" algn="l"/>
            <a:r>
              <a:rPr lang="en-GB" u="none" strike="noStrike" baseline="0" dirty="0">
                <a:solidFill>
                  <a:srgbClr val="293255"/>
                </a:solidFill>
                <a:latin typeface="Montserrat" pitchFamily="2" charset="77"/>
              </a:rPr>
              <a:t>We only ever use specialist linguists with specific market sector experience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DF5FC-52C6-94C5-3B51-AAFD87C736F4}"/>
              </a:ext>
            </a:extLst>
          </p:cNvPr>
          <p:cNvSpPr txBox="1"/>
          <p:nvPr/>
        </p:nvSpPr>
        <p:spPr>
          <a:xfrm>
            <a:off x="8397485" y="3616228"/>
            <a:ext cx="25695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200" u="none" strike="noStrike" baseline="0" dirty="0">
              <a:solidFill>
                <a:srgbClr val="293255"/>
              </a:solidFill>
              <a:latin typeface="Montserrat" pitchFamily="2" charset="77"/>
            </a:endParaRPr>
          </a:p>
          <a:p>
            <a:pPr marR="18670" algn="l"/>
            <a:r>
              <a:rPr lang="en-GB" u="none" strike="noStrike" baseline="0" dirty="0">
                <a:solidFill>
                  <a:srgbClr val="293255"/>
                </a:solidFill>
                <a:latin typeface="Montserrat" pitchFamily="2" charset="77"/>
              </a:rPr>
              <a:t>We retain our clients and linguists because we deliver on our promises</a:t>
            </a:r>
            <a:endParaRPr lang="en-GB" dirty="0">
              <a:solidFill>
                <a:srgbClr val="293255"/>
              </a:solidFill>
              <a:latin typeface="Montserrat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EF8E2-8E3E-B1E9-8991-5EB292AFE585}"/>
              </a:ext>
            </a:extLst>
          </p:cNvPr>
          <p:cNvSpPr/>
          <p:nvPr/>
        </p:nvSpPr>
        <p:spPr>
          <a:xfrm>
            <a:off x="6720854" y="1763870"/>
            <a:ext cx="1620000" cy="28800"/>
          </a:xfrm>
          <a:prstGeom prst="rect">
            <a:avLst/>
          </a:prstGeom>
          <a:solidFill>
            <a:srgbClr val="D7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104DA-E44B-C540-8B42-4299A6F26066}"/>
              </a:ext>
            </a:extLst>
          </p:cNvPr>
          <p:cNvSpPr/>
          <p:nvPr/>
        </p:nvSpPr>
        <p:spPr>
          <a:xfrm>
            <a:off x="6720854" y="3977444"/>
            <a:ext cx="1620000" cy="28800"/>
          </a:xfrm>
          <a:prstGeom prst="rect">
            <a:avLst/>
          </a:prstGeom>
          <a:solidFill>
            <a:srgbClr val="D7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27711774-437C-AF01-10E2-4CFC48E92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36" y="1656762"/>
            <a:ext cx="2059608" cy="1475172"/>
          </a:xfrm>
          <a:prstGeom prst="rect">
            <a:avLst/>
          </a:prstGeom>
        </p:spPr>
      </p:pic>
      <p:pic>
        <p:nvPicPr>
          <p:cNvPr id="17" name="Picture 1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F5B0819-B224-663C-16AD-1D095542E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28" y="3866147"/>
            <a:ext cx="2066316" cy="1465032"/>
          </a:xfrm>
          <a:prstGeom prst="rect">
            <a:avLst/>
          </a:prstGeom>
        </p:spPr>
      </p:pic>
      <p:pic>
        <p:nvPicPr>
          <p:cNvPr id="24" name="Picture 23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FF1BCB51-059F-448F-6221-872B1BB97B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6"/>
          <a:stretch/>
        </p:blipFill>
        <p:spPr>
          <a:xfrm>
            <a:off x="0" y="5979257"/>
            <a:ext cx="12192000" cy="8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0"/>
    </mc:Choice>
    <mc:Fallback xmlns="">
      <p:transition spd="slow" advTm="11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E222EBD-DAC3-EFD5-0523-32189B123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5990" r="58816" b="6148"/>
          <a:stretch/>
        </p:blipFill>
        <p:spPr>
          <a:xfrm>
            <a:off x="1196984" y="-32659"/>
            <a:ext cx="7258430" cy="7005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1C966-8345-4EDF-81B4-3BA7D978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912" y="827040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rgbClr val="293255"/>
                </a:solidFill>
                <a:latin typeface="Montserrat SemiBold" pitchFamily="2" charset="77"/>
              </a:rPr>
              <a:t>Our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C8565-985A-4DDE-9312-766619DA4BE0}"/>
              </a:ext>
            </a:extLst>
          </p:cNvPr>
          <p:cNvSpPr txBox="1"/>
          <p:nvPr/>
        </p:nvSpPr>
        <p:spPr>
          <a:xfrm>
            <a:off x="5444912" y="1639793"/>
            <a:ext cx="5462636" cy="495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Translation of Questionnaires, Screeners, Discussion Guides – whatever you might need for your Qual or Quant projects </a:t>
            </a:r>
          </a:p>
          <a:p>
            <a:pPr marR="0">
              <a:lnSpc>
                <a:spcPct val="90000"/>
              </a:lnSpc>
              <a:spcAft>
                <a:spcPts val="600"/>
              </a:spcAft>
            </a:pPr>
            <a:endParaRPr lang="en-US" sz="20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93255"/>
                </a:solidFill>
                <a:latin typeface="Montserrat Light" pitchFamily="2" charset="77"/>
              </a:rPr>
              <a:t>Both simultaneous and consecutive interpreting across over 60 languages. Online as well as F2F </a:t>
            </a:r>
            <a:endParaRPr lang="en-US" sz="20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>
              <a:lnSpc>
                <a:spcPct val="90000"/>
              </a:lnSpc>
              <a:spcAft>
                <a:spcPts val="600"/>
              </a:spcAft>
            </a:pPr>
            <a:endParaRPr lang="en-US" sz="20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Transcription – Verbatim and intelligent into any language from any language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54A5FD1-4BA7-50D8-FA9A-8B6806A5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2" y="199638"/>
            <a:ext cx="2245408" cy="931844"/>
          </a:xfrm>
          <a:prstGeom prst="rect">
            <a:avLst/>
          </a:prstGeom>
        </p:spPr>
      </p:pic>
      <p:pic>
        <p:nvPicPr>
          <p:cNvPr id="4" name="Picture 3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3297C117-FE7D-65EE-6D87-44CC81173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/>
          <a:stretch/>
        </p:blipFill>
        <p:spPr>
          <a:xfrm>
            <a:off x="-1" y="0"/>
            <a:ext cx="462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7"/>
    </mc:Choice>
    <mc:Fallback xmlns="">
      <p:transition spd="slow" advTm="110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A1E23DA-E6B0-68AD-5E4C-9645E1D3C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5991" r="60661" b="23148"/>
          <a:stretch/>
        </p:blipFill>
        <p:spPr>
          <a:xfrm>
            <a:off x="5459781" y="1348902"/>
            <a:ext cx="6732219" cy="5509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1C966-8345-4EDF-81B4-3BA7D978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06" y="272531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293255"/>
                </a:solidFill>
                <a:latin typeface="Montserrat SemiBold" pitchFamily="2" charset="77"/>
              </a:rPr>
              <a:t>Linguistic Team Management</a:t>
            </a:r>
            <a:endParaRPr lang="en-US" sz="3600" b="1" kern="1200" dirty="0">
              <a:solidFill>
                <a:srgbClr val="293255"/>
              </a:solidFill>
              <a:latin typeface="Montserrat Semi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99B59-9D15-46DD-A844-27B1C8435207}"/>
              </a:ext>
            </a:extLst>
          </p:cNvPr>
          <p:cNvSpPr txBox="1"/>
          <p:nvPr/>
        </p:nvSpPr>
        <p:spPr>
          <a:xfrm>
            <a:off x="481805" y="1578262"/>
            <a:ext cx="11119645" cy="295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We operate our vetting Procedure in Accordance with ISO17100</a:t>
            </a: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We carry out thorough background checks in to our linguists’ education and </a:t>
            </a:r>
            <a:r>
              <a:rPr lang="en-US" sz="2200" dirty="0">
                <a:solidFill>
                  <a:srgbClr val="293255"/>
                </a:solidFill>
                <a:latin typeface="Montserrat Light" pitchFamily="2" charset="77"/>
              </a:rPr>
              <a:t>e</a:t>
            </a:r>
            <a:r>
              <a:rPr lang="en-US" sz="22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xperience</a:t>
            </a: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We take up trade references and ask for test pieces</a:t>
            </a: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We use our custom Database to select the best linguists for the tasks</a:t>
            </a: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u="none" strike="noStrike" baseline="0" dirty="0">
              <a:solidFill>
                <a:srgbClr val="293255"/>
              </a:solidFill>
              <a:latin typeface="Montserrat Light" pitchFamily="2" charset="77"/>
            </a:endParaRPr>
          </a:p>
          <a:p>
            <a:pPr marR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none" strike="noStrike" baseline="0" dirty="0">
                <a:solidFill>
                  <a:srgbClr val="293255"/>
                </a:solidFill>
                <a:latin typeface="Montserrat Light" pitchFamily="2" charset="77"/>
              </a:rPr>
              <a:t>We discuss the clients’ brief in detail and pass this on to the team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6D28FCE-D667-A6CD-78D0-EC0756E35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2" y="199638"/>
            <a:ext cx="2245408" cy="931844"/>
          </a:xfrm>
          <a:prstGeom prst="rect">
            <a:avLst/>
          </a:prstGeom>
        </p:spPr>
      </p:pic>
      <p:pic>
        <p:nvPicPr>
          <p:cNvPr id="4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EC0F494-8517-737E-0587-308403ABE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087"/>
            <a:ext cx="12192000" cy="17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3"/>
    </mc:Choice>
    <mc:Fallback xmlns="">
      <p:transition spd="slow" advTm="1104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173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Montserrat Light</vt:lpstr>
      <vt:lpstr>Montserrat SemiBold</vt:lpstr>
      <vt:lpstr>Office Theme</vt:lpstr>
      <vt:lpstr>PowerPoint Presentation</vt:lpstr>
      <vt:lpstr>PowerPoint Presentation</vt:lpstr>
      <vt:lpstr>Our Services</vt:lpstr>
      <vt:lpstr>Linguistic Team Management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Campbell</dc:creator>
  <cp:lastModifiedBy>Chris Barella</cp:lastModifiedBy>
  <cp:revision>14</cp:revision>
  <dcterms:created xsi:type="dcterms:W3CDTF">2022-07-08T10:23:24Z</dcterms:created>
  <dcterms:modified xsi:type="dcterms:W3CDTF">2024-07-03T10:08:54Z</dcterms:modified>
</cp:coreProperties>
</file>